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0"/>
  </p:notesMasterIdLst>
  <p:sldIdLst>
    <p:sldId id="256" r:id="rId2"/>
    <p:sldId id="257" r:id="rId3"/>
    <p:sldId id="259" r:id="rId4"/>
    <p:sldId id="258" r:id="rId5"/>
    <p:sldId id="260" r:id="rId6"/>
    <p:sldId id="269" r:id="rId7"/>
    <p:sldId id="270" r:id="rId8"/>
    <p:sldId id="271" r:id="rId9"/>
    <p:sldId id="272" r:id="rId10"/>
    <p:sldId id="273" r:id="rId11"/>
    <p:sldId id="274" r:id="rId12"/>
    <p:sldId id="285" r:id="rId13"/>
    <p:sldId id="286" r:id="rId14"/>
    <p:sldId id="261" r:id="rId15"/>
    <p:sldId id="276" r:id="rId16"/>
    <p:sldId id="277" r:id="rId17"/>
    <p:sldId id="263" r:id="rId18"/>
    <p:sldId id="262" r:id="rId19"/>
    <p:sldId id="279" r:id="rId20"/>
    <p:sldId id="287" r:id="rId21"/>
    <p:sldId id="275" r:id="rId22"/>
    <p:sldId id="280" r:id="rId23"/>
    <p:sldId id="281" r:id="rId24"/>
    <p:sldId id="282" r:id="rId25"/>
    <p:sldId id="283" r:id="rId26"/>
    <p:sldId id="284" r:id="rId27"/>
    <p:sldId id="266" r:id="rId28"/>
    <p:sldId id="26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50000" autoAdjust="0"/>
  </p:normalViewPr>
  <p:slideViewPr>
    <p:cSldViewPr snapToGrid="0" snapToObjects="1">
      <p:cViewPr varScale="1">
        <p:scale>
          <a:sx n="83" d="100"/>
          <a:sy n="83" d="100"/>
        </p:scale>
        <p:origin x="137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755224-0D64-F14F-88CF-2E0E1A82542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7A19B85E-79ED-2741-A50B-0321656CFBFE}">
      <dgm:prSet phldrT="[Text]"/>
      <dgm:spPr/>
      <dgm:t>
        <a:bodyPr/>
        <a:lstStyle/>
        <a:p>
          <a:r>
            <a:rPr lang="en-US" dirty="0"/>
            <a:t>Research a problem/issue in healthcare and write a resolution</a:t>
          </a:r>
        </a:p>
      </dgm:t>
    </dgm:pt>
    <dgm:pt modelId="{9BAB612B-0A73-C741-B546-EAB70777E6D4}" type="parTrans" cxnId="{320D1CEB-9360-EC41-8B47-88051C0A2747}">
      <dgm:prSet/>
      <dgm:spPr/>
      <dgm:t>
        <a:bodyPr/>
        <a:lstStyle/>
        <a:p>
          <a:endParaRPr lang="en-US"/>
        </a:p>
      </dgm:t>
    </dgm:pt>
    <dgm:pt modelId="{09264A31-A700-2249-A789-AB98B89B2769}" type="sibTrans" cxnId="{320D1CEB-9360-EC41-8B47-88051C0A2747}">
      <dgm:prSet/>
      <dgm:spPr/>
      <dgm:t>
        <a:bodyPr/>
        <a:lstStyle/>
        <a:p>
          <a:endParaRPr lang="en-US"/>
        </a:p>
      </dgm:t>
    </dgm:pt>
    <dgm:pt modelId="{0F60E75C-9774-974C-975B-65E7D746D848}">
      <dgm:prSet phldrT="[Text]"/>
      <dgm:spPr/>
      <dgm:t>
        <a:bodyPr/>
        <a:lstStyle/>
        <a:p>
          <a:r>
            <a:rPr lang="en-US" dirty="0"/>
            <a:t>Present resolution at CNSA State Convention</a:t>
          </a:r>
        </a:p>
      </dgm:t>
    </dgm:pt>
    <dgm:pt modelId="{0CD73CC2-06A4-8D4B-B229-1C8DD5CE6953}" type="parTrans" cxnId="{BE7EB11D-608E-5347-860C-DEB540196595}">
      <dgm:prSet/>
      <dgm:spPr/>
      <dgm:t>
        <a:bodyPr/>
        <a:lstStyle/>
        <a:p>
          <a:endParaRPr lang="en-US"/>
        </a:p>
      </dgm:t>
    </dgm:pt>
    <dgm:pt modelId="{E25F1B8E-4E5E-DD4B-AC07-36EB2797EDF9}" type="sibTrans" cxnId="{BE7EB11D-608E-5347-860C-DEB540196595}">
      <dgm:prSet/>
      <dgm:spPr/>
      <dgm:t>
        <a:bodyPr/>
        <a:lstStyle/>
        <a:p>
          <a:endParaRPr lang="en-US"/>
        </a:p>
      </dgm:t>
    </dgm:pt>
    <dgm:pt modelId="{7C2676F4-9335-1D42-816B-D11469BF9E47}">
      <dgm:prSet phldrT="[Text]"/>
      <dgm:spPr/>
      <dgm:t>
        <a:bodyPr/>
        <a:lstStyle/>
        <a:p>
          <a:r>
            <a:rPr lang="en-US" dirty="0"/>
            <a:t>If passed, resolution [with your name] is dispersed to all addresses mentioned (i.e. hospitals, nursing associations and organizations)</a:t>
          </a:r>
        </a:p>
      </dgm:t>
    </dgm:pt>
    <dgm:pt modelId="{BDD5A3C7-8ECB-FD47-9B50-A35358AD23B1}" type="parTrans" cxnId="{A7F2312F-BA09-4145-B60A-281109B33BD3}">
      <dgm:prSet/>
      <dgm:spPr/>
      <dgm:t>
        <a:bodyPr/>
        <a:lstStyle/>
        <a:p>
          <a:endParaRPr lang="en-US"/>
        </a:p>
      </dgm:t>
    </dgm:pt>
    <dgm:pt modelId="{192DEB99-BB73-764D-A921-34640AEAE58C}" type="sibTrans" cxnId="{A7F2312F-BA09-4145-B60A-281109B33BD3}">
      <dgm:prSet/>
      <dgm:spPr/>
      <dgm:t>
        <a:bodyPr/>
        <a:lstStyle/>
        <a:p>
          <a:endParaRPr lang="en-US"/>
        </a:p>
      </dgm:t>
    </dgm:pt>
    <dgm:pt modelId="{FFDF5608-0717-0348-8193-1E22D2EA7677}">
      <dgm:prSet phldrT="[Text]"/>
      <dgm:spPr/>
      <dgm:t>
        <a:bodyPr/>
        <a:lstStyle/>
        <a:p>
          <a:r>
            <a:rPr lang="en-US" dirty="0"/>
            <a:t>Present resolution at NSNA Convention</a:t>
          </a:r>
        </a:p>
      </dgm:t>
    </dgm:pt>
    <dgm:pt modelId="{E176E1CA-350F-574A-A133-D87898E11E9F}" type="parTrans" cxnId="{AC70EA87-0DC6-9B4A-92ED-71C13E292510}">
      <dgm:prSet/>
      <dgm:spPr/>
      <dgm:t>
        <a:bodyPr/>
        <a:lstStyle/>
        <a:p>
          <a:endParaRPr lang="en-US"/>
        </a:p>
      </dgm:t>
    </dgm:pt>
    <dgm:pt modelId="{CE91FF53-84DB-4446-AB8E-C98D4B325F79}" type="sibTrans" cxnId="{AC70EA87-0DC6-9B4A-92ED-71C13E292510}">
      <dgm:prSet/>
      <dgm:spPr/>
      <dgm:t>
        <a:bodyPr/>
        <a:lstStyle/>
        <a:p>
          <a:endParaRPr lang="en-US"/>
        </a:p>
      </dgm:t>
    </dgm:pt>
    <dgm:pt modelId="{C46AB5C4-D5FC-684B-8747-9A3E5392F23C}">
      <dgm:prSet/>
      <dgm:spPr/>
      <dgm:t>
        <a:bodyPr/>
        <a:lstStyle/>
        <a:p>
          <a:r>
            <a:rPr lang="en-US" dirty="0"/>
            <a:t>If passed, resolution is dispersed to all addresses mentioned at the national level. </a:t>
          </a:r>
        </a:p>
      </dgm:t>
    </dgm:pt>
    <dgm:pt modelId="{C9643D31-4FE4-8747-8311-2F5597D43FFA}" type="parTrans" cxnId="{1B7D6113-7692-F440-97F0-5036E263B027}">
      <dgm:prSet/>
      <dgm:spPr/>
      <dgm:t>
        <a:bodyPr/>
        <a:lstStyle/>
        <a:p>
          <a:endParaRPr lang="en-US"/>
        </a:p>
      </dgm:t>
    </dgm:pt>
    <dgm:pt modelId="{8A1EF3D2-819D-5045-8198-5C7D63BD6AF8}" type="sibTrans" cxnId="{1B7D6113-7692-F440-97F0-5036E263B027}">
      <dgm:prSet/>
      <dgm:spPr/>
      <dgm:t>
        <a:bodyPr/>
        <a:lstStyle/>
        <a:p>
          <a:endParaRPr lang="en-US"/>
        </a:p>
      </dgm:t>
    </dgm:pt>
    <dgm:pt modelId="{FB54C892-4A84-AB43-A2FF-69C55FDB26DB}">
      <dgm:prSet/>
      <dgm:spPr/>
      <dgm:t>
        <a:bodyPr/>
        <a:lstStyle/>
        <a:p>
          <a:endParaRPr lang="en-US" dirty="0"/>
        </a:p>
      </dgm:t>
    </dgm:pt>
    <dgm:pt modelId="{4147BD63-BD12-0948-8B2A-35B3DCC96037}" type="parTrans" cxnId="{82245227-0EE6-0F4D-99D4-CB198B1973E6}">
      <dgm:prSet custAng="13884125" custScaleX="74187" custScaleY="76043" custLinFactY="-100000" custLinFactNeighborX="50204" custLinFactNeighborY="-165324"/>
      <dgm:spPr/>
      <dgm:t>
        <a:bodyPr/>
        <a:lstStyle/>
        <a:p>
          <a:endParaRPr lang="en-US"/>
        </a:p>
      </dgm:t>
    </dgm:pt>
    <dgm:pt modelId="{BE828606-BD77-1A49-B9F1-0A9219BEE825}" type="sibTrans" cxnId="{82245227-0EE6-0F4D-99D4-CB198B1973E6}">
      <dgm:prSet/>
      <dgm:spPr/>
      <dgm:t>
        <a:bodyPr/>
        <a:lstStyle/>
        <a:p>
          <a:endParaRPr lang="en-US"/>
        </a:p>
      </dgm:t>
    </dgm:pt>
    <dgm:pt modelId="{A78152D2-79B3-6847-B728-DAF7C878A652}">
      <dgm:prSet/>
      <dgm:spPr/>
      <dgm:t>
        <a:bodyPr/>
        <a:lstStyle/>
        <a:p>
          <a:endParaRPr lang="en-US" dirty="0"/>
        </a:p>
      </dgm:t>
    </dgm:pt>
    <dgm:pt modelId="{7CBC2A6C-2392-B947-9EDE-E5A995E219E1}" type="parTrans" cxnId="{885D1DFC-F0CB-AF4D-9542-FB1065B846AA}">
      <dgm:prSet custAng="13884125" custScaleX="74187" custScaleY="76043" custLinFactY="-100000" custLinFactNeighborX="50204" custLinFactNeighborY="-165324"/>
      <dgm:spPr/>
      <dgm:t>
        <a:bodyPr/>
        <a:lstStyle/>
        <a:p>
          <a:endParaRPr lang="en-US"/>
        </a:p>
      </dgm:t>
    </dgm:pt>
    <dgm:pt modelId="{D33FEA0C-38F5-5047-8D21-64D3BA2B4956}" type="sibTrans" cxnId="{885D1DFC-F0CB-AF4D-9542-FB1065B846AA}">
      <dgm:prSet/>
      <dgm:spPr/>
      <dgm:t>
        <a:bodyPr/>
        <a:lstStyle/>
        <a:p>
          <a:endParaRPr lang="en-US"/>
        </a:p>
      </dgm:t>
    </dgm:pt>
    <dgm:pt modelId="{281365BA-1CCB-6341-A132-4E336127706D}" type="pres">
      <dgm:prSet presAssocID="{42755224-0D64-F14F-88CF-2E0E1A825426}" presName="cycle" presStyleCnt="0">
        <dgm:presLayoutVars>
          <dgm:chMax val="1"/>
          <dgm:dir/>
          <dgm:animLvl val="ctr"/>
          <dgm:resizeHandles val="exact"/>
        </dgm:presLayoutVars>
      </dgm:prSet>
      <dgm:spPr/>
    </dgm:pt>
    <dgm:pt modelId="{463CD6CF-EAFE-354D-A9D8-1D262A50F451}" type="pres">
      <dgm:prSet presAssocID="{7A19B85E-79ED-2741-A50B-0321656CFBFE}" presName="centerShape" presStyleLbl="node0" presStyleIdx="0" presStyleCnt="1"/>
      <dgm:spPr/>
    </dgm:pt>
    <dgm:pt modelId="{02BB1A85-0361-3F49-867D-6344DC2137DC}" type="pres">
      <dgm:prSet presAssocID="{0CD73CC2-06A4-8D4B-B229-1C8DD5CE6953}" presName="parTrans" presStyleLbl="bgSibTrans2D1" presStyleIdx="0" presStyleCnt="4" custAng="19740177" custFlipHor="1" custScaleX="49523" custScaleY="115527" custLinFactNeighborX="29430" custLinFactNeighborY="28878"/>
      <dgm:spPr/>
    </dgm:pt>
    <dgm:pt modelId="{809A0AC5-174B-FC40-A914-AEDDB029AB8F}" type="pres">
      <dgm:prSet presAssocID="{0F60E75C-9774-974C-975B-65E7D746D848}" presName="node" presStyleLbl="node1" presStyleIdx="0" presStyleCnt="4">
        <dgm:presLayoutVars>
          <dgm:bulletEnabled val="1"/>
        </dgm:presLayoutVars>
      </dgm:prSet>
      <dgm:spPr/>
    </dgm:pt>
    <dgm:pt modelId="{F590A15C-DD04-F940-9294-32B3B65C72DA}" type="pres">
      <dgm:prSet presAssocID="{BDD5A3C7-8ECB-FD47-9B50-A35358AD23B1}" presName="parTrans" presStyleLbl="bgSibTrans2D1" presStyleIdx="1" presStyleCnt="4" custAng="10656145" custScaleX="58159" custScaleY="120257" custLinFactNeighborX="8241" custLinFactNeighborY="75807"/>
      <dgm:spPr/>
    </dgm:pt>
    <dgm:pt modelId="{7CD6A53A-FB62-2547-9DB1-3664970957A0}" type="pres">
      <dgm:prSet presAssocID="{7C2676F4-9335-1D42-816B-D11469BF9E47}" presName="node" presStyleLbl="node1" presStyleIdx="1" presStyleCnt="4">
        <dgm:presLayoutVars>
          <dgm:bulletEnabled val="1"/>
        </dgm:presLayoutVars>
      </dgm:prSet>
      <dgm:spPr/>
    </dgm:pt>
    <dgm:pt modelId="{CB8C90F9-A6C1-004F-9D7F-24A61E96408D}" type="pres">
      <dgm:prSet presAssocID="{E176E1CA-350F-574A-A133-D87898E11E9F}" presName="parTrans" presStyleLbl="bgSibTrans2D1" presStyleIdx="2" presStyleCnt="4" custAng="10828639" custScaleX="56649" custScaleY="95395" custLinFactNeighborX="-7063" custLinFactNeighborY="79416"/>
      <dgm:spPr/>
    </dgm:pt>
    <dgm:pt modelId="{F503FFB4-0C17-6A48-ABA2-C6065AD2B897}" type="pres">
      <dgm:prSet presAssocID="{FFDF5608-0717-0348-8193-1E22D2EA7677}" presName="node" presStyleLbl="node1" presStyleIdx="2" presStyleCnt="4">
        <dgm:presLayoutVars>
          <dgm:bulletEnabled val="1"/>
        </dgm:presLayoutVars>
      </dgm:prSet>
      <dgm:spPr/>
    </dgm:pt>
    <dgm:pt modelId="{D591E25A-48C7-8846-ADDD-53FDD3AA8A80}" type="pres">
      <dgm:prSet presAssocID="{C9643D31-4FE4-8747-8311-2F5597D43FFA}" presName="parTrans" presStyleLbl="bgSibTrans2D1" presStyleIdx="3" presStyleCnt="4" custAng="10935251" custScaleX="47723" custScaleY="66281" custLinFactNeighborX="-29432" custLinFactNeighborY="25269"/>
      <dgm:spPr/>
    </dgm:pt>
    <dgm:pt modelId="{C2D2E1F4-8E23-884B-9407-434D06099B04}" type="pres">
      <dgm:prSet presAssocID="{C46AB5C4-D5FC-684B-8747-9A3E5392F23C}" presName="node" presStyleLbl="node1" presStyleIdx="3" presStyleCnt="4">
        <dgm:presLayoutVars>
          <dgm:bulletEnabled val="1"/>
        </dgm:presLayoutVars>
      </dgm:prSet>
      <dgm:spPr/>
    </dgm:pt>
  </dgm:ptLst>
  <dgm:cxnLst>
    <dgm:cxn modelId="{96142404-5095-664A-8025-3BA73138FD70}" type="presOf" srcId="{0F60E75C-9774-974C-975B-65E7D746D848}" destId="{809A0AC5-174B-FC40-A914-AEDDB029AB8F}" srcOrd="0" destOrd="0" presId="urn:microsoft.com/office/officeart/2005/8/layout/radial4"/>
    <dgm:cxn modelId="{1B7D6113-7692-F440-97F0-5036E263B027}" srcId="{7A19B85E-79ED-2741-A50B-0321656CFBFE}" destId="{C46AB5C4-D5FC-684B-8747-9A3E5392F23C}" srcOrd="3" destOrd="0" parTransId="{C9643D31-4FE4-8747-8311-2F5597D43FFA}" sibTransId="{8A1EF3D2-819D-5045-8198-5C7D63BD6AF8}"/>
    <dgm:cxn modelId="{C321551A-27E9-B14D-9145-F1F5C3FD31D0}" type="presOf" srcId="{7C2676F4-9335-1D42-816B-D11469BF9E47}" destId="{7CD6A53A-FB62-2547-9DB1-3664970957A0}" srcOrd="0" destOrd="0" presId="urn:microsoft.com/office/officeart/2005/8/layout/radial4"/>
    <dgm:cxn modelId="{BE7EB11D-608E-5347-860C-DEB540196595}" srcId="{7A19B85E-79ED-2741-A50B-0321656CFBFE}" destId="{0F60E75C-9774-974C-975B-65E7D746D848}" srcOrd="0" destOrd="0" parTransId="{0CD73CC2-06A4-8D4B-B229-1C8DD5CE6953}" sibTransId="{E25F1B8E-4E5E-DD4B-AC07-36EB2797EDF9}"/>
    <dgm:cxn modelId="{82245227-0EE6-0F4D-99D4-CB198B1973E6}" srcId="{42755224-0D64-F14F-88CF-2E0E1A825426}" destId="{FB54C892-4A84-AB43-A2FF-69C55FDB26DB}" srcOrd="1" destOrd="0" parTransId="{4147BD63-BD12-0948-8B2A-35B3DCC96037}" sibTransId="{BE828606-BD77-1A49-B9F1-0A9219BEE825}"/>
    <dgm:cxn modelId="{A7F2312F-BA09-4145-B60A-281109B33BD3}" srcId="{7A19B85E-79ED-2741-A50B-0321656CFBFE}" destId="{7C2676F4-9335-1D42-816B-D11469BF9E47}" srcOrd="1" destOrd="0" parTransId="{BDD5A3C7-8ECB-FD47-9B50-A35358AD23B1}" sibTransId="{192DEB99-BB73-764D-A921-34640AEAE58C}"/>
    <dgm:cxn modelId="{B3AC1D67-482A-E14F-AC68-7D0244A32102}" type="presOf" srcId="{42755224-0D64-F14F-88CF-2E0E1A825426}" destId="{281365BA-1CCB-6341-A132-4E336127706D}" srcOrd="0" destOrd="0" presId="urn:microsoft.com/office/officeart/2005/8/layout/radial4"/>
    <dgm:cxn modelId="{E6D2CB4D-BEF9-0C45-8068-5F43E7684AF2}" type="presOf" srcId="{C46AB5C4-D5FC-684B-8747-9A3E5392F23C}" destId="{C2D2E1F4-8E23-884B-9407-434D06099B04}" srcOrd="0" destOrd="0" presId="urn:microsoft.com/office/officeart/2005/8/layout/radial4"/>
    <dgm:cxn modelId="{AC70EA87-0DC6-9B4A-92ED-71C13E292510}" srcId="{7A19B85E-79ED-2741-A50B-0321656CFBFE}" destId="{FFDF5608-0717-0348-8193-1E22D2EA7677}" srcOrd="2" destOrd="0" parTransId="{E176E1CA-350F-574A-A133-D87898E11E9F}" sibTransId="{CE91FF53-84DB-4446-AB8E-C98D4B325F79}"/>
    <dgm:cxn modelId="{8FD894B5-0043-394A-8EE8-BDDD0E7E393D}" type="presOf" srcId="{E176E1CA-350F-574A-A133-D87898E11E9F}" destId="{CB8C90F9-A6C1-004F-9D7F-24A61E96408D}" srcOrd="0" destOrd="0" presId="urn:microsoft.com/office/officeart/2005/8/layout/radial4"/>
    <dgm:cxn modelId="{FDF41ABB-9C49-AF46-AB1B-13D027A5D49A}" type="presOf" srcId="{FFDF5608-0717-0348-8193-1E22D2EA7677}" destId="{F503FFB4-0C17-6A48-ABA2-C6065AD2B897}" srcOrd="0" destOrd="0" presId="urn:microsoft.com/office/officeart/2005/8/layout/radial4"/>
    <dgm:cxn modelId="{FDCDA0CB-B0A3-7243-8003-8C3747E3B98B}" type="presOf" srcId="{7A19B85E-79ED-2741-A50B-0321656CFBFE}" destId="{463CD6CF-EAFE-354D-A9D8-1D262A50F451}" srcOrd="0" destOrd="0" presId="urn:microsoft.com/office/officeart/2005/8/layout/radial4"/>
    <dgm:cxn modelId="{C939DAD3-24FC-ED44-9385-7E427DB9A3BD}" type="presOf" srcId="{BDD5A3C7-8ECB-FD47-9B50-A35358AD23B1}" destId="{F590A15C-DD04-F940-9294-32B3B65C72DA}" srcOrd="0" destOrd="0" presId="urn:microsoft.com/office/officeart/2005/8/layout/radial4"/>
    <dgm:cxn modelId="{E512AAD4-598C-EF44-8271-4116D9436FAD}" type="presOf" srcId="{C9643D31-4FE4-8747-8311-2F5597D43FFA}" destId="{D591E25A-48C7-8846-ADDD-53FDD3AA8A80}" srcOrd="0" destOrd="0" presId="urn:microsoft.com/office/officeart/2005/8/layout/radial4"/>
    <dgm:cxn modelId="{E35C4CDD-5BEC-4144-BC56-2181FF8C6386}" type="presOf" srcId="{0CD73CC2-06A4-8D4B-B229-1C8DD5CE6953}" destId="{02BB1A85-0361-3F49-867D-6344DC2137DC}" srcOrd="0" destOrd="0" presId="urn:microsoft.com/office/officeart/2005/8/layout/radial4"/>
    <dgm:cxn modelId="{320D1CEB-9360-EC41-8B47-88051C0A2747}" srcId="{42755224-0D64-F14F-88CF-2E0E1A825426}" destId="{7A19B85E-79ED-2741-A50B-0321656CFBFE}" srcOrd="0" destOrd="0" parTransId="{9BAB612B-0A73-C741-B546-EAB70777E6D4}" sibTransId="{09264A31-A700-2249-A789-AB98B89B2769}"/>
    <dgm:cxn modelId="{885D1DFC-F0CB-AF4D-9542-FB1065B846AA}" srcId="{42755224-0D64-F14F-88CF-2E0E1A825426}" destId="{A78152D2-79B3-6847-B728-DAF7C878A652}" srcOrd="2" destOrd="0" parTransId="{7CBC2A6C-2392-B947-9EDE-E5A995E219E1}" sibTransId="{D33FEA0C-38F5-5047-8D21-64D3BA2B4956}"/>
    <dgm:cxn modelId="{167B1E60-1DCC-4D4B-850D-FF824D6A4E61}" type="presParOf" srcId="{281365BA-1CCB-6341-A132-4E336127706D}" destId="{463CD6CF-EAFE-354D-A9D8-1D262A50F451}" srcOrd="0" destOrd="0" presId="urn:microsoft.com/office/officeart/2005/8/layout/radial4"/>
    <dgm:cxn modelId="{4D9F1FA2-3240-8D4F-84D8-781B7DF93074}" type="presParOf" srcId="{281365BA-1CCB-6341-A132-4E336127706D}" destId="{02BB1A85-0361-3F49-867D-6344DC2137DC}" srcOrd="1" destOrd="0" presId="urn:microsoft.com/office/officeart/2005/8/layout/radial4"/>
    <dgm:cxn modelId="{430354D1-5C31-2645-8B7E-A0FF225F8C68}" type="presParOf" srcId="{281365BA-1CCB-6341-A132-4E336127706D}" destId="{809A0AC5-174B-FC40-A914-AEDDB029AB8F}" srcOrd="2" destOrd="0" presId="urn:microsoft.com/office/officeart/2005/8/layout/radial4"/>
    <dgm:cxn modelId="{D92C5951-C68E-F949-ACCB-72E331B6C8DB}" type="presParOf" srcId="{281365BA-1CCB-6341-A132-4E336127706D}" destId="{F590A15C-DD04-F940-9294-32B3B65C72DA}" srcOrd="3" destOrd="0" presId="urn:microsoft.com/office/officeart/2005/8/layout/radial4"/>
    <dgm:cxn modelId="{A8D81B1A-C494-8241-880B-6718A8791D4B}" type="presParOf" srcId="{281365BA-1CCB-6341-A132-4E336127706D}" destId="{7CD6A53A-FB62-2547-9DB1-3664970957A0}" srcOrd="4" destOrd="0" presId="urn:microsoft.com/office/officeart/2005/8/layout/radial4"/>
    <dgm:cxn modelId="{46A5BA7F-1378-8D42-A1BB-9153F477A066}" type="presParOf" srcId="{281365BA-1CCB-6341-A132-4E336127706D}" destId="{CB8C90F9-A6C1-004F-9D7F-24A61E96408D}" srcOrd="5" destOrd="0" presId="urn:microsoft.com/office/officeart/2005/8/layout/radial4"/>
    <dgm:cxn modelId="{836C9A62-3E09-F247-93D2-6B54C5A9D2F8}" type="presParOf" srcId="{281365BA-1CCB-6341-A132-4E336127706D}" destId="{F503FFB4-0C17-6A48-ABA2-C6065AD2B897}" srcOrd="6" destOrd="0" presId="urn:microsoft.com/office/officeart/2005/8/layout/radial4"/>
    <dgm:cxn modelId="{E993EFD2-DF76-FE43-97C9-B24BFE092AD0}" type="presParOf" srcId="{281365BA-1CCB-6341-A132-4E336127706D}" destId="{D591E25A-48C7-8846-ADDD-53FDD3AA8A80}" srcOrd="7" destOrd="0" presId="urn:microsoft.com/office/officeart/2005/8/layout/radial4"/>
    <dgm:cxn modelId="{8985B932-C019-9544-8054-52640382E119}" type="presParOf" srcId="{281365BA-1CCB-6341-A132-4E336127706D}" destId="{C2D2E1F4-8E23-884B-9407-434D06099B04}"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E3E6DC-F201-1F4C-87F6-3C38D3FA4F89}"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US"/>
        </a:p>
      </dgm:t>
    </dgm:pt>
    <dgm:pt modelId="{DFCAE146-28A0-9048-BF48-C1C49922635B}">
      <dgm:prSet phldrT="[Text]"/>
      <dgm:spPr/>
      <dgm:t>
        <a:bodyPr/>
        <a:lstStyle/>
        <a:p>
          <a:r>
            <a:rPr lang="en-US" dirty="0"/>
            <a:t>Resolution Success</a:t>
          </a:r>
        </a:p>
      </dgm:t>
    </dgm:pt>
    <dgm:pt modelId="{D0BDF104-3D60-4247-A40F-4E7E505BAA2A}" type="parTrans" cxnId="{D50EEB86-596B-F948-9B79-7AC763AA9061}">
      <dgm:prSet/>
      <dgm:spPr/>
      <dgm:t>
        <a:bodyPr/>
        <a:lstStyle/>
        <a:p>
          <a:endParaRPr lang="en-US"/>
        </a:p>
      </dgm:t>
    </dgm:pt>
    <dgm:pt modelId="{E15E876E-54B7-F343-A635-D53B4B89A882}" type="sibTrans" cxnId="{D50EEB86-596B-F948-9B79-7AC763AA9061}">
      <dgm:prSet/>
      <dgm:spPr/>
      <dgm:t>
        <a:bodyPr/>
        <a:lstStyle/>
        <a:p>
          <a:endParaRPr lang="en-US"/>
        </a:p>
      </dgm:t>
    </dgm:pt>
    <dgm:pt modelId="{C98EAD36-CD66-124B-94B0-9366053F4FE6}">
      <dgm:prSet phldrT="[Text]"/>
      <dgm:spPr/>
      <dgm:t>
        <a:bodyPr/>
        <a:lstStyle/>
        <a:p>
          <a:r>
            <a:rPr lang="en-US" dirty="0"/>
            <a:t>Be Concise</a:t>
          </a:r>
        </a:p>
      </dgm:t>
    </dgm:pt>
    <dgm:pt modelId="{53318C87-FF8C-6748-B3FE-0517F8207278}" type="parTrans" cxnId="{8B5761E5-7F99-7E4D-A34A-3EF7415FEC21}">
      <dgm:prSet/>
      <dgm:spPr/>
      <dgm:t>
        <a:bodyPr/>
        <a:lstStyle/>
        <a:p>
          <a:endParaRPr lang="en-US"/>
        </a:p>
      </dgm:t>
    </dgm:pt>
    <dgm:pt modelId="{62544803-B659-2B49-9614-26148B55E39E}" type="sibTrans" cxnId="{8B5761E5-7F99-7E4D-A34A-3EF7415FEC21}">
      <dgm:prSet/>
      <dgm:spPr/>
      <dgm:t>
        <a:bodyPr/>
        <a:lstStyle/>
        <a:p>
          <a:endParaRPr lang="en-US"/>
        </a:p>
      </dgm:t>
    </dgm:pt>
    <dgm:pt modelId="{3ACDF04E-3720-3E4D-904B-0847515C32D5}">
      <dgm:prSet phldrT="[Text]"/>
      <dgm:spPr/>
      <dgm:t>
        <a:bodyPr/>
        <a:lstStyle/>
        <a:p>
          <a:r>
            <a:rPr lang="en-US" dirty="0"/>
            <a:t>Be Realistic</a:t>
          </a:r>
        </a:p>
      </dgm:t>
    </dgm:pt>
    <dgm:pt modelId="{D0F789F8-CE4A-B445-A4B3-82BDD5FE278F}" type="parTrans" cxnId="{4E7263F5-D520-3046-9011-F23CA2A4A16E}">
      <dgm:prSet/>
      <dgm:spPr/>
      <dgm:t>
        <a:bodyPr/>
        <a:lstStyle/>
        <a:p>
          <a:endParaRPr lang="en-US"/>
        </a:p>
      </dgm:t>
    </dgm:pt>
    <dgm:pt modelId="{80D18BDD-C42E-204D-916A-556CE81B59BB}" type="sibTrans" cxnId="{4E7263F5-D520-3046-9011-F23CA2A4A16E}">
      <dgm:prSet/>
      <dgm:spPr/>
      <dgm:t>
        <a:bodyPr/>
        <a:lstStyle/>
        <a:p>
          <a:endParaRPr lang="en-US"/>
        </a:p>
      </dgm:t>
    </dgm:pt>
    <dgm:pt modelId="{538BA8E0-F98A-E944-AFBB-935D549350DA}">
      <dgm:prSet phldrT="[Text]"/>
      <dgm:spPr/>
      <dgm:t>
        <a:bodyPr/>
        <a:lstStyle/>
        <a:p>
          <a:r>
            <a:rPr lang="en-US" dirty="0"/>
            <a:t>Be Positive</a:t>
          </a:r>
        </a:p>
      </dgm:t>
    </dgm:pt>
    <dgm:pt modelId="{4CAFF0F9-2F5F-544C-B9EB-0FDED751765C}" type="parTrans" cxnId="{DB4EBB13-0821-4A4A-9D31-79AB08E487B6}">
      <dgm:prSet/>
      <dgm:spPr/>
      <dgm:t>
        <a:bodyPr/>
        <a:lstStyle/>
        <a:p>
          <a:endParaRPr lang="en-US"/>
        </a:p>
      </dgm:t>
    </dgm:pt>
    <dgm:pt modelId="{CFC4CB02-91DD-5448-8C0F-76F9369CE0D7}" type="sibTrans" cxnId="{DB4EBB13-0821-4A4A-9D31-79AB08E487B6}">
      <dgm:prSet/>
      <dgm:spPr/>
      <dgm:t>
        <a:bodyPr/>
        <a:lstStyle/>
        <a:p>
          <a:endParaRPr lang="en-US"/>
        </a:p>
      </dgm:t>
    </dgm:pt>
    <dgm:pt modelId="{7C00FC52-0429-EB4C-8FBC-EB842625C059}">
      <dgm:prSet phldrT="[Text]"/>
      <dgm:spPr/>
      <dgm:t>
        <a:bodyPr/>
        <a:lstStyle/>
        <a:p>
          <a:r>
            <a:rPr lang="en-US" dirty="0"/>
            <a:t>Be Knowledgeable</a:t>
          </a:r>
        </a:p>
      </dgm:t>
    </dgm:pt>
    <dgm:pt modelId="{175FEB85-8CD1-9F4C-A675-D4D846380C4D}" type="parTrans" cxnId="{7FC30368-2FF2-F242-954F-9F0D2BC82525}">
      <dgm:prSet/>
      <dgm:spPr/>
      <dgm:t>
        <a:bodyPr/>
        <a:lstStyle/>
        <a:p>
          <a:endParaRPr lang="en-US"/>
        </a:p>
      </dgm:t>
    </dgm:pt>
    <dgm:pt modelId="{96070055-30BB-0644-A3C0-3C424F594332}" type="sibTrans" cxnId="{7FC30368-2FF2-F242-954F-9F0D2BC82525}">
      <dgm:prSet/>
      <dgm:spPr/>
      <dgm:t>
        <a:bodyPr/>
        <a:lstStyle/>
        <a:p>
          <a:endParaRPr lang="en-US"/>
        </a:p>
      </dgm:t>
    </dgm:pt>
    <dgm:pt modelId="{B39BB308-B37E-144F-A360-832AED730D9D}">
      <dgm:prSet/>
      <dgm:spPr/>
      <dgm:t>
        <a:bodyPr/>
        <a:lstStyle/>
        <a:p>
          <a:r>
            <a:rPr lang="en-US" dirty="0"/>
            <a:t>Gather support and Assistance</a:t>
          </a:r>
        </a:p>
      </dgm:t>
    </dgm:pt>
    <dgm:pt modelId="{19AA6F6B-CF4A-FB46-8D2A-1BC4AC75653F}" type="parTrans" cxnId="{4FB5E1C7-9FAB-8A4F-B64F-BB19027CF5EA}">
      <dgm:prSet/>
      <dgm:spPr/>
      <dgm:t>
        <a:bodyPr/>
        <a:lstStyle/>
        <a:p>
          <a:endParaRPr lang="en-US"/>
        </a:p>
      </dgm:t>
    </dgm:pt>
    <dgm:pt modelId="{C3AEAF31-6533-9A49-9B4D-BCCBB6C104CD}" type="sibTrans" cxnId="{4FB5E1C7-9FAB-8A4F-B64F-BB19027CF5EA}">
      <dgm:prSet/>
      <dgm:spPr/>
      <dgm:t>
        <a:bodyPr/>
        <a:lstStyle/>
        <a:p>
          <a:endParaRPr lang="en-US"/>
        </a:p>
      </dgm:t>
    </dgm:pt>
    <dgm:pt modelId="{283C1FF9-8E28-3C48-B35F-B1652B6E0ADC}">
      <dgm:prSet/>
      <dgm:spPr/>
      <dgm:t>
        <a:bodyPr/>
        <a:lstStyle/>
        <a:p>
          <a:r>
            <a:rPr lang="en-US" dirty="0"/>
            <a:t>Use Microphone Time Wisely</a:t>
          </a:r>
        </a:p>
      </dgm:t>
    </dgm:pt>
    <dgm:pt modelId="{78AAFDD3-1939-1F46-8D29-B57AF5B0D36A}" type="parTrans" cxnId="{9272226F-58C6-4A46-8F91-BC0091ED7609}">
      <dgm:prSet/>
      <dgm:spPr/>
      <dgm:t>
        <a:bodyPr/>
        <a:lstStyle/>
        <a:p>
          <a:endParaRPr lang="en-US"/>
        </a:p>
      </dgm:t>
    </dgm:pt>
    <dgm:pt modelId="{173C4BE9-BDEA-E943-A5B0-9DDE935DE10C}" type="sibTrans" cxnId="{9272226F-58C6-4A46-8F91-BC0091ED7609}">
      <dgm:prSet/>
      <dgm:spPr/>
      <dgm:t>
        <a:bodyPr/>
        <a:lstStyle/>
        <a:p>
          <a:endParaRPr lang="en-US"/>
        </a:p>
      </dgm:t>
    </dgm:pt>
    <dgm:pt modelId="{0176C669-BD11-2F46-8CDC-B15CC71561DA}">
      <dgm:prSet/>
      <dgm:spPr/>
      <dgm:t>
        <a:bodyPr/>
        <a:lstStyle/>
        <a:p>
          <a:r>
            <a:rPr lang="en-US" dirty="0"/>
            <a:t>Have Documentation Handy</a:t>
          </a:r>
        </a:p>
      </dgm:t>
    </dgm:pt>
    <dgm:pt modelId="{6F9F1469-01BB-9A4B-87C2-AF96FE0D81FB}" type="parTrans" cxnId="{3632DC04-1F04-1047-BE85-4E31492963F6}">
      <dgm:prSet/>
      <dgm:spPr/>
      <dgm:t>
        <a:bodyPr/>
        <a:lstStyle/>
        <a:p>
          <a:endParaRPr lang="en-US"/>
        </a:p>
      </dgm:t>
    </dgm:pt>
    <dgm:pt modelId="{173526A2-BB88-964E-B5B5-2AAE032EBD56}" type="sibTrans" cxnId="{3632DC04-1F04-1047-BE85-4E31492963F6}">
      <dgm:prSet/>
      <dgm:spPr/>
      <dgm:t>
        <a:bodyPr/>
        <a:lstStyle/>
        <a:p>
          <a:endParaRPr lang="en-US"/>
        </a:p>
      </dgm:t>
    </dgm:pt>
    <dgm:pt modelId="{0B74C2DA-E015-0D48-B8E0-2D69385F8A27}">
      <dgm:prSet/>
      <dgm:spPr/>
      <dgm:t>
        <a:bodyPr/>
        <a:lstStyle/>
        <a:p>
          <a:r>
            <a:rPr lang="en-US" dirty="0"/>
            <a:t>Be available</a:t>
          </a:r>
        </a:p>
      </dgm:t>
    </dgm:pt>
    <dgm:pt modelId="{0CF2E96F-4A14-B245-928F-0A44E1447A00}" type="parTrans" cxnId="{F49A1AA3-0048-334C-9780-58FE56BAF692}">
      <dgm:prSet/>
      <dgm:spPr/>
      <dgm:t>
        <a:bodyPr/>
        <a:lstStyle/>
        <a:p>
          <a:endParaRPr lang="en-US"/>
        </a:p>
      </dgm:t>
    </dgm:pt>
    <dgm:pt modelId="{CA08CC40-570F-DB42-A06C-BA86921A87A6}" type="sibTrans" cxnId="{F49A1AA3-0048-334C-9780-58FE56BAF692}">
      <dgm:prSet/>
      <dgm:spPr/>
      <dgm:t>
        <a:bodyPr/>
        <a:lstStyle/>
        <a:p>
          <a:endParaRPr lang="en-US"/>
        </a:p>
      </dgm:t>
    </dgm:pt>
    <dgm:pt modelId="{95636DCE-FAD5-AC48-915D-258A7B58F9C3}">
      <dgm:prSet/>
      <dgm:spPr/>
      <dgm:t>
        <a:bodyPr/>
        <a:lstStyle/>
        <a:p>
          <a:r>
            <a:rPr lang="en-US" dirty="0"/>
            <a:t>Ask Questions</a:t>
          </a:r>
        </a:p>
      </dgm:t>
    </dgm:pt>
    <dgm:pt modelId="{590CD2C7-E679-F446-AB90-A19431AC43DE}" type="parTrans" cxnId="{45784F6D-DB61-0340-94D9-31D7C5D05B88}">
      <dgm:prSet/>
      <dgm:spPr/>
      <dgm:t>
        <a:bodyPr/>
        <a:lstStyle/>
        <a:p>
          <a:endParaRPr lang="en-US"/>
        </a:p>
      </dgm:t>
    </dgm:pt>
    <dgm:pt modelId="{601138FE-EF43-1544-BF61-1FA49784CF86}" type="sibTrans" cxnId="{45784F6D-DB61-0340-94D9-31D7C5D05B88}">
      <dgm:prSet/>
      <dgm:spPr/>
      <dgm:t>
        <a:bodyPr/>
        <a:lstStyle/>
        <a:p>
          <a:endParaRPr lang="en-US"/>
        </a:p>
      </dgm:t>
    </dgm:pt>
    <dgm:pt modelId="{697F8F73-30C1-6449-9128-4A6987400916}" type="pres">
      <dgm:prSet presAssocID="{F0E3E6DC-F201-1F4C-87F6-3C38D3FA4F89}" presName="composite" presStyleCnt="0">
        <dgm:presLayoutVars>
          <dgm:chMax val="1"/>
          <dgm:dir/>
          <dgm:resizeHandles val="exact"/>
        </dgm:presLayoutVars>
      </dgm:prSet>
      <dgm:spPr/>
    </dgm:pt>
    <dgm:pt modelId="{B7B67ED4-B078-1940-8B84-83D4728E63F0}" type="pres">
      <dgm:prSet presAssocID="{F0E3E6DC-F201-1F4C-87F6-3C38D3FA4F89}" presName="radial" presStyleCnt="0">
        <dgm:presLayoutVars>
          <dgm:animLvl val="ctr"/>
        </dgm:presLayoutVars>
      </dgm:prSet>
      <dgm:spPr/>
    </dgm:pt>
    <dgm:pt modelId="{EB4CBCDF-5C60-624A-B6EA-923CC7D69B80}" type="pres">
      <dgm:prSet presAssocID="{DFCAE146-28A0-9048-BF48-C1C49922635B}" presName="centerShape" presStyleLbl="vennNode1" presStyleIdx="0" presStyleCnt="10"/>
      <dgm:spPr/>
    </dgm:pt>
    <dgm:pt modelId="{266C5072-2944-0344-97A8-4E5DFE49DCD0}" type="pres">
      <dgm:prSet presAssocID="{C98EAD36-CD66-124B-94B0-9366053F4FE6}" presName="node" presStyleLbl="vennNode1" presStyleIdx="1" presStyleCnt="10">
        <dgm:presLayoutVars>
          <dgm:bulletEnabled val="1"/>
        </dgm:presLayoutVars>
      </dgm:prSet>
      <dgm:spPr/>
    </dgm:pt>
    <dgm:pt modelId="{4585F374-67CD-9F4D-BAED-8236D49A4CCF}" type="pres">
      <dgm:prSet presAssocID="{3ACDF04E-3720-3E4D-904B-0847515C32D5}" presName="node" presStyleLbl="vennNode1" presStyleIdx="2" presStyleCnt="10">
        <dgm:presLayoutVars>
          <dgm:bulletEnabled val="1"/>
        </dgm:presLayoutVars>
      </dgm:prSet>
      <dgm:spPr/>
    </dgm:pt>
    <dgm:pt modelId="{DA42C8B3-9C22-E94B-9E1B-E51F2B196DAD}" type="pres">
      <dgm:prSet presAssocID="{538BA8E0-F98A-E944-AFBB-935D549350DA}" presName="node" presStyleLbl="vennNode1" presStyleIdx="3" presStyleCnt="10">
        <dgm:presLayoutVars>
          <dgm:bulletEnabled val="1"/>
        </dgm:presLayoutVars>
      </dgm:prSet>
      <dgm:spPr/>
    </dgm:pt>
    <dgm:pt modelId="{8D7A6081-2629-864C-8ABB-70D766B5C3E9}" type="pres">
      <dgm:prSet presAssocID="{7C00FC52-0429-EB4C-8FBC-EB842625C059}" presName="node" presStyleLbl="vennNode1" presStyleIdx="4" presStyleCnt="10">
        <dgm:presLayoutVars>
          <dgm:bulletEnabled val="1"/>
        </dgm:presLayoutVars>
      </dgm:prSet>
      <dgm:spPr/>
    </dgm:pt>
    <dgm:pt modelId="{608FE183-7BAC-9D4D-9873-AADA9A51EDBA}" type="pres">
      <dgm:prSet presAssocID="{B39BB308-B37E-144F-A360-832AED730D9D}" presName="node" presStyleLbl="vennNode1" presStyleIdx="5" presStyleCnt="10">
        <dgm:presLayoutVars>
          <dgm:bulletEnabled val="1"/>
        </dgm:presLayoutVars>
      </dgm:prSet>
      <dgm:spPr/>
    </dgm:pt>
    <dgm:pt modelId="{DE5ED25D-0B5F-B84C-92C6-68CD3B144F2D}" type="pres">
      <dgm:prSet presAssocID="{283C1FF9-8E28-3C48-B35F-B1652B6E0ADC}" presName="node" presStyleLbl="vennNode1" presStyleIdx="6" presStyleCnt="10">
        <dgm:presLayoutVars>
          <dgm:bulletEnabled val="1"/>
        </dgm:presLayoutVars>
      </dgm:prSet>
      <dgm:spPr/>
    </dgm:pt>
    <dgm:pt modelId="{B02BECB7-7248-A240-9234-88D430421668}" type="pres">
      <dgm:prSet presAssocID="{0176C669-BD11-2F46-8CDC-B15CC71561DA}" presName="node" presStyleLbl="vennNode1" presStyleIdx="7" presStyleCnt="10">
        <dgm:presLayoutVars>
          <dgm:bulletEnabled val="1"/>
        </dgm:presLayoutVars>
      </dgm:prSet>
      <dgm:spPr/>
    </dgm:pt>
    <dgm:pt modelId="{09B9C899-1B2D-0D47-B176-8DDC2693B380}" type="pres">
      <dgm:prSet presAssocID="{0B74C2DA-E015-0D48-B8E0-2D69385F8A27}" presName="node" presStyleLbl="vennNode1" presStyleIdx="8" presStyleCnt="10">
        <dgm:presLayoutVars>
          <dgm:bulletEnabled val="1"/>
        </dgm:presLayoutVars>
      </dgm:prSet>
      <dgm:spPr/>
    </dgm:pt>
    <dgm:pt modelId="{2445A957-385C-2645-A4B4-6946D0CF0107}" type="pres">
      <dgm:prSet presAssocID="{95636DCE-FAD5-AC48-915D-258A7B58F9C3}" presName="node" presStyleLbl="vennNode1" presStyleIdx="9" presStyleCnt="10">
        <dgm:presLayoutVars>
          <dgm:bulletEnabled val="1"/>
        </dgm:presLayoutVars>
      </dgm:prSet>
      <dgm:spPr/>
    </dgm:pt>
  </dgm:ptLst>
  <dgm:cxnLst>
    <dgm:cxn modelId="{3632DC04-1F04-1047-BE85-4E31492963F6}" srcId="{DFCAE146-28A0-9048-BF48-C1C49922635B}" destId="{0176C669-BD11-2F46-8CDC-B15CC71561DA}" srcOrd="6" destOrd="0" parTransId="{6F9F1469-01BB-9A4B-87C2-AF96FE0D81FB}" sibTransId="{173526A2-BB88-964E-B5B5-2AAE032EBD56}"/>
    <dgm:cxn modelId="{C7AEBE10-99D8-A742-BA27-89B17819649A}" type="presOf" srcId="{283C1FF9-8E28-3C48-B35F-B1652B6E0ADC}" destId="{DE5ED25D-0B5F-B84C-92C6-68CD3B144F2D}" srcOrd="0" destOrd="0" presId="urn:microsoft.com/office/officeart/2005/8/layout/radial3"/>
    <dgm:cxn modelId="{DB4EBB13-0821-4A4A-9D31-79AB08E487B6}" srcId="{DFCAE146-28A0-9048-BF48-C1C49922635B}" destId="{538BA8E0-F98A-E944-AFBB-935D549350DA}" srcOrd="2" destOrd="0" parTransId="{4CAFF0F9-2F5F-544C-B9EB-0FDED751765C}" sibTransId="{CFC4CB02-91DD-5448-8C0F-76F9369CE0D7}"/>
    <dgm:cxn modelId="{8BBDCB17-4CF4-154F-A123-DF1DA10884B5}" type="presOf" srcId="{B39BB308-B37E-144F-A360-832AED730D9D}" destId="{608FE183-7BAC-9D4D-9873-AADA9A51EDBA}" srcOrd="0" destOrd="0" presId="urn:microsoft.com/office/officeart/2005/8/layout/radial3"/>
    <dgm:cxn modelId="{263D1B40-D662-2E42-9282-BE3F19002DB1}" type="presOf" srcId="{C98EAD36-CD66-124B-94B0-9366053F4FE6}" destId="{266C5072-2944-0344-97A8-4E5DFE49DCD0}" srcOrd="0" destOrd="0" presId="urn:microsoft.com/office/officeart/2005/8/layout/radial3"/>
    <dgm:cxn modelId="{5D7AB85E-AC50-0A45-965D-E964A35CFD1B}" type="presOf" srcId="{F0E3E6DC-F201-1F4C-87F6-3C38D3FA4F89}" destId="{697F8F73-30C1-6449-9128-4A6987400916}" srcOrd="0" destOrd="0" presId="urn:microsoft.com/office/officeart/2005/8/layout/radial3"/>
    <dgm:cxn modelId="{104FD444-1D4F-164D-AA9B-E6590B8BACCC}" type="presOf" srcId="{3ACDF04E-3720-3E4D-904B-0847515C32D5}" destId="{4585F374-67CD-9F4D-BAED-8236D49A4CCF}" srcOrd="0" destOrd="0" presId="urn:microsoft.com/office/officeart/2005/8/layout/radial3"/>
    <dgm:cxn modelId="{7FC30368-2FF2-F242-954F-9F0D2BC82525}" srcId="{DFCAE146-28A0-9048-BF48-C1C49922635B}" destId="{7C00FC52-0429-EB4C-8FBC-EB842625C059}" srcOrd="3" destOrd="0" parTransId="{175FEB85-8CD1-9F4C-A675-D4D846380C4D}" sibTransId="{96070055-30BB-0644-A3C0-3C424F594332}"/>
    <dgm:cxn modelId="{D1957C68-ED16-E748-A491-C692C746F288}" type="presOf" srcId="{7C00FC52-0429-EB4C-8FBC-EB842625C059}" destId="{8D7A6081-2629-864C-8ABB-70D766B5C3E9}" srcOrd="0" destOrd="0" presId="urn:microsoft.com/office/officeart/2005/8/layout/radial3"/>
    <dgm:cxn modelId="{45784F6D-DB61-0340-94D9-31D7C5D05B88}" srcId="{DFCAE146-28A0-9048-BF48-C1C49922635B}" destId="{95636DCE-FAD5-AC48-915D-258A7B58F9C3}" srcOrd="8" destOrd="0" parTransId="{590CD2C7-E679-F446-AB90-A19431AC43DE}" sibTransId="{601138FE-EF43-1544-BF61-1FA49784CF86}"/>
    <dgm:cxn modelId="{9272226F-58C6-4A46-8F91-BC0091ED7609}" srcId="{DFCAE146-28A0-9048-BF48-C1C49922635B}" destId="{283C1FF9-8E28-3C48-B35F-B1652B6E0ADC}" srcOrd="5" destOrd="0" parTransId="{78AAFDD3-1939-1F46-8D29-B57AF5B0D36A}" sibTransId="{173C4BE9-BDEA-E943-A5B0-9DDE935DE10C}"/>
    <dgm:cxn modelId="{8E27964F-3945-2A4A-BFBA-9A07E5D40CD4}" type="presOf" srcId="{DFCAE146-28A0-9048-BF48-C1C49922635B}" destId="{EB4CBCDF-5C60-624A-B6EA-923CC7D69B80}" srcOrd="0" destOrd="0" presId="urn:microsoft.com/office/officeart/2005/8/layout/radial3"/>
    <dgm:cxn modelId="{8C25A97D-3C55-D649-B29F-743CE4FE414E}" type="presOf" srcId="{95636DCE-FAD5-AC48-915D-258A7B58F9C3}" destId="{2445A957-385C-2645-A4B4-6946D0CF0107}" srcOrd="0" destOrd="0" presId="urn:microsoft.com/office/officeart/2005/8/layout/radial3"/>
    <dgm:cxn modelId="{E9928483-BC99-7141-8A52-F8FBD80DD349}" type="presOf" srcId="{0B74C2DA-E015-0D48-B8E0-2D69385F8A27}" destId="{09B9C899-1B2D-0D47-B176-8DDC2693B380}" srcOrd="0" destOrd="0" presId="urn:microsoft.com/office/officeart/2005/8/layout/radial3"/>
    <dgm:cxn modelId="{D50EEB86-596B-F948-9B79-7AC763AA9061}" srcId="{F0E3E6DC-F201-1F4C-87F6-3C38D3FA4F89}" destId="{DFCAE146-28A0-9048-BF48-C1C49922635B}" srcOrd="0" destOrd="0" parTransId="{D0BDF104-3D60-4247-A40F-4E7E505BAA2A}" sibTransId="{E15E876E-54B7-F343-A635-D53B4B89A882}"/>
    <dgm:cxn modelId="{DF99B28C-C6A4-2F4E-8B11-B9E31DF1290C}" type="presOf" srcId="{538BA8E0-F98A-E944-AFBB-935D549350DA}" destId="{DA42C8B3-9C22-E94B-9E1B-E51F2B196DAD}" srcOrd="0" destOrd="0" presId="urn:microsoft.com/office/officeart/2005/8/layout/radial3"/>
    <dgm:cxn modelId="{5FA69B94-EBB6-9849-8A71-478D2A63E8B3}" type="presOf" srcId="{0176C669-BD11-2F46-8CDC-B15CC71561DA}" destId="{B02BECB7-7248-A240-9234-88D430421668}" srcOrd="0" destOrd="0" presId="urn:microsoft.com/office/officeart/2005/8/layout/radial3"/>
    <dgm:cxn modelId="{F49A1AA3-0048-334C-9780-58FE56BAF692}" srcId="{DFCAE146-28A0-9048-BF48-C1C49922635B}" destId="{0B74C2DA-E015-0D48-B8E0-2D69385F8A27}" srcOrd="7" destOrd="0" parTransId="{0CF2E96F-4A14-B245-928F-0A44E1447A00}" sibTransId="{CA08CC40-570F-DB42-A06C-BA86921A87A6}"/>
    <dgm:cxn modelId="{4FB5E1C7-9FAB-8A4F-B64F-BB19027CF5EA}" srcId="{DFCAE146-28A0-9048-BF48-C1C49922635B}" destId="{B39BB308-B37E-144F-A360-832AED730D9D}" srcOrd="4" destOrd="0" parTransId="{19AA6F6B-CF4A-FB46-8D2A-1BC4AC75653F}" sibTransId="{C3AEAF31-6533-9A49-9B4D-BCCBB6C104CD}"/>
    <dgm:cxn modelId="{8B5761E5-7F99-7E4D-A34A-3EF7415FEC21}" srcId="{DFCAE146-28A0-9048-BF48-C1C49922635B}" destId="{C98EAD36-CD66-124B-94B0-9366053F4FE6}" srcOrd="0" destOrd="0" parTransId="{53318C87-FF8C-6748-B3FE-0517F8207278}" sibTransId="{62544803-B659-2B49-9614-26148B55E39E}"/>
    <dgm:cxn modelId="{4E7263F5-D520-3046-9011-F23CA2A4A16E}" srcId="{DFCAE146-28A0-9048-BF48-C1C49922635B}" destId="{3ACDF04E-3720-3E4D-904B-0847515C32D5}" srcOrd="1" destOrd="0" parTransId="{D0F789F8-CE4A-B445-A4B3-82BDD5FE278F}" sibTransId="{80D18BDD-C42E-204D-916A-556CE81B59BB}"/>
    <dgm:cxn modelId="{062D5111-9134-6840-A6D7-B4408F44218C}" type="presParOf" srcId="{697F8F73-30C1-6449-9128-4A6987400916}" destId="{B7B67ED4-B078-1940-8B84-83D4728E63F0}" srcOrd="0" destOrd="0" presId="urn:microsoft.com/office/officeart/2005/8/layout/radial3"/>
    <dgm:cxn modelId="{E31CA7D8-4642-8C43-82CE-B980AF4EAE8D}" type="presParOf" srcId="{B7B67ED4-B078-1940-8B84-83D4728E63F0}" destId="{EB4CBCDF-5C60-624A-B6EA-923CC7D69B80}" srcOrd="0" destOrd="0" presId="urn:microsoft.com/office/officeart/2005/8/layout/radial3"/>
    <dgm:cxn modelId="{C7152CFE-54DA-8B48-9457-9FCB517AA347}" type="presParOf" srcId="{B7B67ED4-B078-1940-8B84-83D4728E63F0}" destId="{266C5072-2944-0344-97A8-4E5DFE49DCD0}" srcOrd="1" destOrd="0" presId="urn:microsoft.com/office/officeart/2005/8/layout/radial3"/>
    <dgm:cxn modelId="{9C4579AB-AB03-8444-B454-137D32324A1E}" type="presParOf" srcId="{B7B67ED4-B078-1940-8B84-83D4728E63F0}" destId="{4585F374-67CD-9F4D-BAED-8236D49A4CCF}" srcOrd="2" destOrd="0" presId="urn:microsoft.com/office/officeart/2005/8/layout/radial3"/>
    <dgm:cxn modelId="{8834C1A5-EB14-7848-AB64-2D95728B224C}" type="presParOf" srcId="{B7B67ED4-B078-1940-8B84-83D4728E63F0}" destId="{DA42C8B3-9C22-E94B-9E1B-E51F2B196DAD}" srcOrd="3" destOrd="0" presId="urn:microsoft.com/office/officeart/2005/8/layout/radial3"/>
    <dgm:cxn modelId="{78596AC4-FB53-3341-BB5E-28B1AE78ED04}" type="presParOf" srcId="{B7B67ED4-B078-1940-8B84-83D4728E63F0}" destId="{8D7A6081-2629-864C-8ABB-70D766B5C3E9}" srcOrd="4" destOrd="0" presId="urn:microsoft.com/office/officeart/2005/8/layout/radial3"/>
    <dgm:cxn modelId="{DD8972C9-55F2-6E4C-AFF5-BF11C19738C2}" type="presParOf" srcId="{B7B67ED4-B078-1940-8B84-83D4728E63F0}" destId="{608FE183-7BAC-9D4D-9873-AADA9A51EDBA}" srcOrd="5" destOrd="0" presId="urn:microsoft.com/office/officeart/2005/8/layout/radial3"/>
    <dgm:cxn modelId="{39A6B44C-241C-3F45-8BA6-3B354AF5AB05}" type="presParOf" srcId="{B7B67ED4-B078-1940-8B84-83D4728E63F0}" destId="{DE5ED25D-0B5F-B84C-92C6-68CD3B144F2D}" srcOrd="6" destOrd="0" presId="urn:microsoft.com/office/officeart/2005/8/layout/radial3"/>
    <dgm:cxn modelId="{08FE6B17-1D34-5D47-9682-05C49E4787F7}" type="presParOf" srcId="{B7B67ED4-B078-1940-8B84-83D4728E63F0}" destId="{B02BECB7-7248-A240-9234-88D430421668}" srcOrd="7" destOrd="0" presId="urn:microsoft.com/office/officeart/2005/8/layout/radial3"/>
    <dgm:cxn modelId="{50DD969F-8CB7-444F-874A-B826AA4E0BAE}" type="presParOf" srcId="{B7B67ED4-B078-1940-8B84-83D4728E63F0}" destId="{09B9C899-1B2D-0D47-B176-8DDC2693B380}" srcOrd="8" destOrd="0" presId="urn:microsoft.com/office/officeart/2005/8/layout/radial3"/>
    <dgm:cxn modelId="{AD5C293B-A29D-9445-91E3-210E077613D5}" type="presParOf" srcId="{B7B67ED4-B078-1940-8B84-83D4728E63F0}" destId="{2445A957-385C-2645-A4B4-6946D0CF0107}" srcOrd="9"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CD6CF-EAFE-354D-A9D8-1D262A50F451}">
      <dsp:nvSpPr>
        <dsp:cNvPr id="0" name=""/>
        <dsp:cNvSpPr/>
      </dsp:nvSpPr>
      <dsp:spPr>
        <a:xfrm>
          <a:off x="2225040" y="2172962"/>
          <a:ext cx="1645920" cy="1645920"/>
        </a:xfrm>
        <a:prstGeom prst="ellips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Research a problem/issue in healthcare and write a resolution</a:t>
          </a:r>
        </a:p>
      </dsp:txBody>
      <dsp:txXfrm>
        <a:off x="2466079" y="2414001"/>
        <a:ext cx="1163842" cy="1163842"/>
      </dsp:txXfrm>
    </dsp:sp>
    <dsp:sp modelId="{02BB1A85-0361-3F49-867D-6344DC2137DC}">
      <dsp:nvSpPr>
        <dsp:cNvPr id="0" name=""/>
        <dsp:cNvSpPr/>
      </dsp:nvSpPr>
      <dsp:spPr>
        <a:xfrm rot="11759823" flipH="1">
          <a:off x="1544678" y="2439617"/>
          <a:ext cx="712336" cy="541922"/>
        </a:xfrm>
        <a:prstGeom prst="lef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809A0AC5-174B-FC40-A914-AEDDB029AB8F}">
      <dsp:nvSpPr>
        <dsp:cNvPr id="0" name=""/>
        <dsp:cNvSpPr/>
      </dsp:nvSpPr>
      <dsp:spPr>
        <a:xfrm>
          <a:off x="1023" y="1763524"/>
          <a:ext cx="1563624" cy="1250899"/>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kern="1200" dirty="0"/>
            <a:t>Present resolution at CNSA State Convention</a:t>
          </a:r>
        </a:p>
      </dsp:txBody>
      <dsp:txXfrm>
        <a:off x="37661" y="1800162"/>
        <a:ext cx="1490348" cy="1177623"/>
      </dsp:txXfrm>
    </dsp:sp>
    <dsp:sp modelId="{F590A15C-DD04-F940-9294-32B3B65C72DA}">
      <dsp:nvSpPr>
        <dsp:cNvPr id="0" name=""/>
        <dsp:cNvSpPr/>
      </dsp:nvSpPr>
      <dsp:spPr>
        <a:xfrm rot="3756145">
          <a:off x="2061136" y="1595926"/>
          <a:ext cx="836555" cy="564110"/>
        </a:xfrm>
        <a:prstGeom prst="lef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7CD6A53A-FB62-2547-9DB1-3664970957A0}">
      <dsp:nvSpPr>
        <dsp:cNvPr id="0" name=""/>
        <dsp:cNvSpPr/>
      </dsp:nvSpPr>
      <dsp:spPr>
        <a:xfrm>
          <a:off x="1275118" y="245117"/>
          <a:ext cx="1563624" cy="1250899"/>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kern="1200" dirty="0"/>
            <a:t>If passed, resolution [with your name] is dispersed to all addresses mentioned (i.e. hospitals, nursing associations and organizations)</a:t>
          </a:r>
        </a:p>
      </dsp:txBody>
      <dsp:txXfrm>
        <a:off x="1311756" y="281755"/>
        <a:ext cx="1490348" cy="1177623"/>
      </dsp:txXfrm>
    </dsp:sp>
    <dsp:sp modelId="{CB8C90F9-A6C1-004F-9D7F-24A61E96408D}">
      <dsp:nvSpPr>
        <dsp:cNvPr id="0" name=""/>
        <dsp:cNvSpPr/>
      </dsp:nvSpPr>
      <dsp:spPr>
        <a:xfrm rot="6928639">
          <a:off x="3226111" y="1671168"/>
          <a:ext cx="814836" cy="447485"/>
        </a:xfrm>
        <a:prstGeom prst="lef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F503FFB4-0C17-6A48-ABA2-C6065AD2B897}">
      <dsp:nvSpPr>
        <dsp:cNvPr id="0" name=""/>
        <dsp:cNvSpPr/>
      </dsp:nvSpPr>
      <dsp:spPr>
        <a:xfrm>
          <a:off x="3257257" y="245117"/>
          <a:ext cx="1563624" cy="1250899"/>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kern="1200" dirty="0"/>
            <a:t>Present resolution at NSNA Convention</a:t>
          </a:r>
        </a:p>
      </dsp:txBody>
      <dsp:txXfrm>
        <a:off x="3293895" y="281755"/>
        <a:ext cx="1490348" cy="1177623"/>
      </dsp:txXfrm>
    </dsp:sp>
    <dsp:sp modelId="{D591E25A-48C7-8846-ADDD-53FDD3AA8A80}">
      <dsp:nvSpPr>
        <dsp:cNvPr id="0" name=""/>
        <dsp:cNvSpPr/>
      </dsp:nvSpPr>
      <dsp:spPr>
        <a:xfrm rot="10035251">
          <a:off x="3851902" y="2538191"/>
          <a:ext cx="686444" cy="310915"/>
        </a:xfrm>
        <a:prstGeom prst="lef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C2D2E1F4-8E23-884B-9407-434D06099B04}">
      <dsp:nvSpPr>
        <dsp:cNvPr id="0" name=""/>
        <dsp:cNvSpPr/>
      </dsp:nvSpPr>
      <dsp:spPr>
        <a:xfrm>
          <a:off x="4531352" y="1763524"/>
          <a:ext cx="1563624" cy="1250899"/>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kern="1200" dirty="0"/>
            <a:t>If passed, resolution is dispersed to all addresses mentioned at the national level. </a:t>
          </a:r>
        </a:p>
      </dsp:txBody>
      <dsp:txXfrm>
        <a:off x="4567990" y="1800162"/>
        <a:ext cx="1490348" cy="1177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CBCDF-5C60-624A-B6EA-923CC7D69B80}">
      <dsp:nvSpPr>
        <dsp:cNvPr id="0" name=""/>
        <dsp:cNvSpPr/>
      </dsp:nvSpPr>
      <dsp:spPr>
        <a:xfrm>
          <a:off x="2898282" y="1064264"/>
          <a:ext cx="2585433" cy="2585433"/>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Resolution Success</a:t>
          </a:r>
        </a:p>
      </dsp:txBody>
      <dsp:txXfrm>
        <a:off x="3276910" y="1442892"/>
        <a:ext cx="1828177" cy="1828177"/>
      </dsp:txXfrm>
    </dsp:sp>
    <dsp:sp modelId="{266C5072-2944-0344-97A8-4E5DFE49DCD0}">
      <dsp:nvSpPr>
        <dsp:cNvPr id="0" name=""/>
        <dsp:cNvSpPr/>
      </dsp:nvSpPr>
      <dsp:spPr>
        <a:xfrm>
          <a:off x="3544641" y="25564"/>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Concise</a:t>
          </a:r>
        </a:p>
      </dsp:txBody>
      <dsp:txXfrm>
        <a:off x="3733955" y="214878"/>
        <a:ext cx="914088" cy="914088"/>
      </dsp:txXfrm>
    </dsp:sp>
    <dsp:sp modelId="{4585F374-67CD-9F4D-BAED-8236D49A4CCF}">
      <dsp:nvSpPr>
        <dsp:cNvPr id="0" name=""/>
        <dsp:cNvSpPr/>
      </dsp:nvSpPr>
      <dsp:spPr>
        <a:xfrm>
          <a:off x="4627776" y="419793"/>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Realistic</a:t>
          </a:r>
        </a:p>
      </dsp:txBody>
      <dsp:txXfrm>
        <a:off x="4817090" y="609107"/>
        <a:ext cx="914088" cy="914088"/>
      </dsp:txXfrm>
    </dsp:sp>
    <dsp:sp modelId="{DA42C8B3-9C22-E94B-9E1B-E51F2B196DAD}">
      <dsp:nvSpPr>
        <dsp:cNvPr id="0" name=""/>
        <dsp:cNvSpPr/>
      </dsp:nvSpPr>
      <dsp:spPr>
        <a:xfrm>
          <a:off x="5204100" y="1418015"/>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Positive</a:t>
          </a:r>
        </a:p>
      </dsp:txBody>
      <dsp:txXfrm>
        <a:off x="5393414" y="1607329"/>
        <a:ext cx="914088" cy="914088"/>
      </dsp:txXfrm>
    </dsp:sp>
    <dsp:sp modelId="{8D7A6081-2629-864C-8ABB-70D766B5C3E9}">
      <dsp:nvSpPr>
        <dsp:cNvPr id="0" name=""/>
        <dsp:cNvSpPr/>
      </dsp:nvSpPr>
      <dsp:spPr>
        <a:xfrm>
          <a:off x="5003945" y="2553152"/>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Knowledgeable</a:t>
          </a:r>
        </a:p>
      </dsp:txBody>
      <dsp:txXfrm>
        <a:off x="5193259" y="2742466"/>
        <a:ext cx="914088" cy="914088"/>
      </dsp:txXfrm>
    </dsp:sp>
    <dsp:sp modelId="{608FE183-7BAC-9D4D-9873-AADA9A51EDBA}">
      <dsp:nvSpPr>
        <dsp:cNvPr id="0" name=""/>
        <dsp:cNvSpPr/>
      </dsp:nvSpPr>
      <dsp:spPr>
        <a:xfrm>
          <a:off x="4120965" y="3294060"/>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Gather support and Assistance</a:t>
          </a:r>
        </a:p>
      </dsp:txBody>
      <dsp:txXfrm>
        <a:off x="4310279" y="3483374"/>
        <a:ext cx="914088" cy="914088"/>
      </dsp:txXfrm>
    </dsp:sp>
    <dsp:sp modelId="{DE5ED25D-0B5F-B84C-92C6-68CD3B144F2D}">
      <dsp:nvSpPr>
        <dsp:cNvPr id="0" name=""/>
        <dsp:cNvSpPr/>
      </dsp:nvSpPr>
      <dsp:spPr>
        <a:xfrm>
          <a:off x="2968316" y="3294060"/>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Use Microphone Time Wisely</a:t>
          </a:r>
        </a:p>
      </dsp:txBody>
      <dsp:txXfrm>
        <a:off x="3157630" y="3483374"/>
        <a:ext cx="914088" cy="914088"/>
      </dsp:txXfrm>
    </dsp:sp>
    <dsp:sp modelId="{B02BECB7-7248-A240-9234-88D430421668}">
      <dsp:nvSpPr>
        <dsp:cNvPr id="0" name=""/>
        <dsp:cNvSpPr/>
      </dsp:nvSpPr>
      <dsp:spPr>
        <a:xfrm>
          <a:off x="2085336" y="2553152"/>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Have Documentation Handy</a:t>
          </a:r>
        </a:p>
      </dsp:txBody>
      <dsp:txXfrm>
        <a:off x="2274650" y="2742466"/>
        <a:ext cx="914088" cy="914088"/>
      </dsp:txXfrm>
    </dsp:sp>
    <dsp:sp modelId="{09B9C899-1B2D-0D47-B176-8DDC2693B380}">
      <dsp:nvSpPr>
        <dsp:cNvPr id="0" name=""/>
        <dsp:cNvSpPr/>
      </dsp:nvSpPr>
      <dsp:spPr>
        <a:xfrm>
          <a:off x="1885181" y="1418015"/>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available</a:t>
          </a:r>
        </a:p>
      </dsp:txBody>
      <dsp:txXfrm>
        <a:off x="2074495" y="1607329"/>
        <a:ext cx="914088" cy="914088"/>
      </dsp:txXfrm>
    </dsp:sp>
    <dsp:sp modelId="{2445A957-385C-2645-A4B4-6946D0CF0107}">
      <dsp:nvSpPr>
        <dsp:cNvPr id="0" name=""/>
        <dsp:cNvSpPr/>
      </dsp:nvSpPr>
      <dsp:spPr>
        <a:xfrm>
          <a:off x="2461505" y="419793"/>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Ask Questions</a:t>
          </a:r>
        </a:p>
      </dsp:txBody>
      <dsp:txXfrm>
        <a:off x="2650819" y="609107"/>
        <a:ext cx="914088" cy="91408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AF6012-4F7B-7A42-AA3E-F6A1A4AFD7D2}" type="datetimeFigureOut">
              <a:rPr lang="en-US" smtClean="0"/>
              <a:t>8/6/2018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3E967-884D-3748-9649-FC8B1EE33AD3}" type="slidenum">
              <a:rPr lang="en-US" smtClean="0"/>
              <a:t>‹#›</a:t>
            </a:fld>
            <a:endParaRPr lang="en-US"/>
          </a:p>
        </p:txBody>
      </p:sp>
    </p:spTree>
    <p:extLst>
      <p:ext uri="{BB962C8B-B14F-4D97-AF65-F5344CB8AC3E}">
        <p14:creationId xmlns:p14="http://schemas.microsoft.com/office/powerpoint/2010/main" val="592200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Because</a:t>
            </a:r>
            <a:r>
              <a:rPr lang="en-US" baseline="0" dirty="0"/>
              <a:t> e</a:t>
            </a:r>
            <a:r>
              <a:rPr lang="en-US" dirty="0"/>
              <a:t>ach whereas statement reflects the need for the resolution,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Each whereas clause must have a specific citation in APA from</a:t>
            </a:r>
            <a:r>
              <a:rPr lang="en-US" baseline="0" dirty="0"/>
              <a:t> a supporting reference/doc</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sentences referenced must be HIGHLIGHTED in the documentation</a:t>
            </a:r>
            <a:r>
              <a:rPr lang="en-US" baseline="0" dirty="0"/>
              <a:t> AND TURNED IN WITH YOUR RESOLUTION</a:t>
            </a:r>
            <a:endParaRPr lang="en-US" dirty="0"/>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10</a:t>
            </a:fld>
            <a:endParaRPr lang="en-US"/>
          </a:p>
        </p:txBody>
      </p:sp>
    </p:spTree>
    <p:extLst>
      <p:ext uri="{BB962C8B-B14F-4D97-AF65-F5344CB8AC3E}">
        <p14:creationId xmlns:p14="http://schemas.microsoft.com/office/powerpoint/2010/main" val="381057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For example:  the resolved clauses should indicate</a:t>
            </a:r>
            <a:r>
              <a:rPr lang="en-US" baseline="0" dirty="0"/>
              <a:t> that the resolution topic should be the subject of an article</a:t>
            </a:r>
            <a:r>
              <a:rPr lang="en-US" dirty="0"/>
              <a:t> in </a:t>
            </a:r>
            <a:r>
              <a:rPr lang="en-US" i="1" dirty="0"/>
              <a:t>Range of Motion,</a:t>
            </a:r>
            <a:r>
              <a:rPr lang="en-US" dirty="0"/>
              <a:t> the development of a committee or project, and the dissemination of the resolution to pertinent hospitals, organizations, and/or agencies</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11</a:t>
            </a:fld>
            <a:endParaRPr lang="en-US"/>
          </a:p>
        </p:txBody>
      </p:sp>
    </p:spTree>
    <p:extLst>
      <p:ext uri="{BB962C8B-B14F-4D97-AF65-F5344CB8AC3E}">
        <p14:creationId xmlns:p14="http://schemas.microsoft.com/office/powerpoint/2010/main" val="400916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resolution, with maximum length of two pages</a:t>
            </a:r>
          </a:p>
          <a:p>
            <a:r>
              <a:rPr lang="en-US" dirty="0"/>
              <a:t> </a:t>
            </a:r>
          </a:p>
          <a:p>
            <a:pPr lvl="0"/>
            <a:r>
              <a:rPr lang="en-US" dirty="0"/>
              <a:t>These</a:t>
            </a:r>
            <a:r>
              <a:rPr lang="en-US" baseline="0" dirty="0"/>
              <a:t> are all on separate sheets</a:t>
            </a:r>
            <a:endParaRPr lang="en-US" dirty="0"/>
          </a:p>
          <a:p>
            <a:endParaRPr lang="en-US" dirty="0"/>
          </a:p>
          <a:p>
            <a:r>
              <a:rPr lang="en-US" dirty="0"/>
              <a:t>Complete copy of research documents used for the “whereas” clauses. If it is longer than 5 pages, a copy of the first page w/ source, date other identifying data, along with the pages of citation is acceptable. </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14</a:t>
            </a:fld>
            <a:endParaRPr lang="en-US"/>
          </a:p>
        </p:txBody>
      </p:sp>
    </p:spTree>
    <p:extLst>
      <p:ext uri="{BB962C8B-B14F-4D97-AF65-F5344CB8AC3E}">
        <p14:creationId xmlns:p14="http://schemas.microsoft.com/office/powerpoint/2010/main" val="257438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abstrac</a:t>
            </a:r>
            <a:r>
              <a:rPr lang="en-US" baseline="0" dirty="0"/>
              <a:t>t is </a:t>
            </a:r>
            <a:r>
              <a:rPr lang="en-US" dirty="0"/>
              <a:t>3-4 well-written sentences about purpose and intended outcomes of the resolution. The abstract</a:t>
            </a:r>
            <a:r>
              <a:rPr lang="en-US" baseline="0" dirty="0"/>
              <a:t> should be no more than </a:t>
            </a:r>
            <a:r>
              <a:rPr lang="en-US" dirty="0"/>
              <a:t>120 words.</a:t>
            </a:r>
            <a:r>
              <a:rPr lang="en-US" baseline="0" dirty="0"/>
              <a:t> </a:t>
            </a:r>
            <a:endParaRPr lang="en-US" dirty="0"/>
          </a:p>
          <a:p>
            <a:endParaRPr lang="en-US" dirty="0"/>
          </a:p>
          <a:p>
            <a:r>
              <a:rPr lang="en-US" dirty="0"/>
              <a:t>CNSA reserves the right to edit abstracts and titles for clarity and grammar</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15</a:t>
            </a:fld>
            <a:endParaRPr lang="en-US"/>
          </a:p>
        </p:txBody>
      </p:sp>
    </p:spTree>
    <p:extLst>
      <p:ext uri="{BB962C8B-B14F-4D97-AF65-F5344CB8AC3E}">
        <p14:creationId xmlns:p14="http://schemas.microsoft.com/office/powerpoint/2010/main" val="2913045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The estimated cost of implementing the resolution, noted on a separate page if any resolved clause requires costs other than sending the resolution out (postage)</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16</a:t>
            </a:fld>
            <a:endParaRPr lang="en-US"/>
          </a:p>
        </p:txBody>
      </p:sp>
    </p:spTree>
    <p:extLst>
      <p:ext uri="{BB962C8B-B14F-4D97-AF65-F5344CB8AC3E}">
        <p14:creationId xmlns:p14="http://schemas.microsoft.com/office/powerpoint/2010/main" val="2178960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Reminder to authors that all sources cited in the text of your resolution’s whereas clauses must be included in your references, and all sources listed in the references must be cited, where appropriate, in the whereas clauses. </a:t>
            </a:r>
            <a:endParaRPr lang="en-US" dirty="0"/>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19</a:t>
            </a:fld>
            <a:endParaRPr lang="en-US"/>
          </a:p>
        </p:txBody>
      </p:sp>
    </p:spTree>
    <p:extLst>
      <p:ext uri="{BB962C8B-B14F-4D97-AF65-F5344CB8AC3E}">
        <p14:creationId xmlns:p14="http://schemas.microsoft.com/office/powerpoint/2010/main" val="896780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submitting, you need to have other students and faculty to proof read/review</a:t>
            </a:r>
          </a:p>
          <a:p>
            <a:endParaRPr lang="en-US" dirty="0"/>
          </a:p>
          <a:p>
            <a:r>
              <a:rPr lang="en-US" dirty="0"/>
              <a:t>EVERYTHING is APA (citations, reference list, </a:t>
            </a:r>
            <a:r>
              <a:rPr lang="en-US" dirty="0" err="1"/>
              <a:t>ect</a:t>
            </a:r>
            <a:r>
              <a:rPr lang="en-US" dirty="0"/>
              <a:t>)</a:t>
            </a:r>
          </a:p>
          <a:p>
            <a:endParaRPr lang="en-US" dirty="0"/>
          </a:p>
          <a:p>
            <a:r>
              <a:rPr lang="en-US" dirty="0"/>
              <a:t>You need all the other components of the resolution to turn in as a packet</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21</a:t>
            </a:fld>
            <a:endParaRPr lang="en-US"/>
          </a:p>
        </p:txBody>
      </p:sp>
    </p:spTree>
    <p:extLst>
      <p:ext uri="{BB962C8B-B14F-4D97-AF65-F5344CB8AC3E}">
        <p14:creationId xmlns:p14="http://schemas.microsoft.com/office/powerpoint/2010/main" val="1480181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Proposed resolutions are informally discussed in the Resolutions </a:t>
            </a:r>
          </a:p>
          <a:p>
            <a:r>
              <a:rPr lang="en-US" dirty="0"/>
              <a:t>Hearings before being debated on the floor of the House of Delegates. </a:t>
            </a:r>
          </a:p>
          <a:p>
            <a:r>
              <a:rPr lang="en-US" dirty="0"/>
              <a:t>AUTHORS,</a:t>
            </a:r>
            <a:r>
              <a:rPr lang="en-US" baseline="0" dirty="0"/>
              <a:t> DELEGATES AND DELEGATE ALTERNATES ARE RQUIRED TO ATTEND BOTH</a:t>
            </a:r>
            <a:endParaRPr lang="en-US" dirty="0"/>
          </a:p>
          <a:p>
            <a:endParaRPr lang="en-US" dirty="0"/>
          </a:p>
          <a:p>
            <a:r>
              <a:rPr lang="en-US" dirty="0"/>
              <a:t>At this time, editorial and other changes</a:t>
            </a:r>
            <a:r>
              <a:rPr lang="en-US" baseline="0" dirty="0"/>
              <a:t> </a:t>
            </a:r>
            <a:r>
              <a:rPr lang="en-US" dirty="0"/>
              <a:t>may be made;</a:t>
            </a:r>
            <a:r>
              <a:rPr lang="en-US" baseline="0" dirty="0"/>
              <a:t> </a:t>
            </a:r>
            <a:r>
              <a:rPr lang="en-US" dirty="0"/>
              <a:t>authors will be given the opportunity to accept or reject the changes suggested by the delegates in the Resolutions Hearings. </a:t>
            </a:r>
          </a:p>
          <a:p>
            <a:endParaRPr lang="en-US" dirty="0"/>
          </a:p>
          <a:p>
            <a:r>
              <a:rPr lang="en-US" dirty="0"/>
              <a:t>In the House of delegates (where the resolution</a:t>
            </a:r>
            <a:r>
              <a:rPr lang="en-US" baseline="0" dirty="0"/>
              <a:t> is either </a:t>
            </a:r>
            <a:r>
              <a:rPr lang="en-US" dirty="0"/>
              <a:t>approved or rejected);</a:t>
            </a:r>
            <a:r>
              <a:rPr lang="en-US" baseline="0" dirty="0"/>
              <a:t> </a:t>
            </a:r>
            <a:r>
              <a:rPr lang="en-US" dirty="0"/>
              <a:t>what is agreed upon at the hearing is what is presented</a:t>
            </a:r>
            <a:r>
              <a:rPr lang="en-US" baseline="0" dirty="0"/>
              <a:t> at the HOD;</a:t>
            </a:r>
            <a:endParaRPr lang="en-US" dirty="0"/>
          </a:p>
          <a:p>
            <a:r>
              <a:rPr lang="en-US" baseline="0" dirty="0"/>
              <a:t>Titles/Whereas Statements: will only be changed for grammatical/formatting issues when brought to the attention of the author. This is not a motion or amendment</a:t>
            </a:r>
            <a:endParaRPr lang="en-US" dirty="0"/>
          </a:p>
          <a:p>
            <a:endParaRPr lang="en-US" baseline="0" dirty="0"/>
          </a:p>
          <a:p>
            <a:r>
              <a:rPr lang="en-US" baseline="0" dirty="0"/>
              <a:t>The resolution author is granted the courtesy to speak first and give the first timed pro statement about their proposed resolution; debate is then taken in order alternating between pro and con statements, at this time the resolved clauses may be amended. </a:t>
            </a:r>
          </a:p>
          <a:p>
            <a:r>
              <a:rPr lang="en-US" baseline="0" dirty="0"/>
              <a:t>The resolution must be adopted by a 50+ majority vote by the House of Delegates.</a:t>
            </a:r>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24</a:t>
            </a:fld>
            <a:endParaRPr lang="en-US"/>
          </a:p>
        </p:txBody>
      </p:sp>
    </p:spTree>
    <p:extLst>
      <p:ext uri="{BB962C8B-B14F-4D97-AF65-F5344CB8AC3E}">
        <p14:creationId xmlns:p14="http://schemas.microsoft.com/office/powerpoint/2010/main" val="1208966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0" dirty="0">
                <a:solidFill>
                  <a:srgbClr val="00B0F0"/>
                </a:solidFill>
              </a:rPr>
              <a:t>Be Concise</a:t>
            </a:r>
            <a:r>
              <a:rPr lang="en-US" b="0" dirty="0"/>
              <a:t>: Resolutions that are too wordy do not get the attention they deserve.</a:t>
            </a:r>
          </a:p>
          <a:p>
            <a:pPr>
              <a:spcAft>
                <a:spcPts val="600"/>
              </a:spcAft>
            </a:pPr>
            <a:r>
              <a:rPr lang="en-US" b="0" dirty="0">
                <a:solidFill>
                  <a:srgbClr val="00B0F0"/>
                </a:solidFill>
              </a:rPr>
              <a:t>Be Realistic: </a:t>
            </a:r>
            <a:r>
              <a:rPr lang="en-US" b="0" dirty="0"/>
              <a:t>Including specific actions that can be implemented by CSNA</a:t>
            </a:r>
          </a:p>
          <a:p>
            <a:pPr>
              <a:spcAft>
                <a:spcPts val="600"/>
              </a:spcAft>
            </a:pPr>
            <a:r>
              <a:rPr lang="en-US" b="0" dirty="0">
                <a:solidFill>
                  <a:srgbClr val="00B0F0"/>
                </a:solidFill>
              </a:rPr>
              <a:t>Be Positive: </a:t>
            </a:r>
            <a:r>
              <a:rPr lang="en-US" b="0" dirty="0"/>
              <a:t>Use positive statements</a:t>
            </a:r>
          </a:p>
          <a:p>
            <a:pPr>
              <a:spcAft>
                <a:spcPts val="600"/>
              </a:spcAft>
            </a:pPr>
            <a:r>
              <a:rPr lang="en-US" b="0" dirty="0">
                <a:solidFill>
                  <a:srgbClr val="00B0F0"/>
                </a:solidFill>
              </a:rPr>
              <a:t>Be Knowledgeable: </a:t>
            </a:r>
            <a:r>
              <a:rPr lang="en-US" b="0" dirty="0"/>
              <a:t>Know facts about all areas of your resolution &amp; be aware of previous similar passed resolutions</a:t>
            </a:r>
          </a:p>
          <a:p>
            <a:pPr>
              <a:spcAft>
                <a:spcPts val="600"/>
              </a:spcAft>
            </a:pPr>
            <a:r>
              <a:rPr lang="en-US" b="0" dirty="0">
                <a:solidFill>
                  <a:srgbClr val="00B0F0"/>
                </a:solidFill>
              </a:rPr>
              <a:t>Gather Support &amp; Assistance: </a:t>
            </a:r>
            <a:r>
              <a:rPr lang="en-US" b="0" dirty="0"/>
              <a:t>Involve your school in getting your resolution passed; share evidence &amp; answer questions</a:t>
            </a:r>
          </a:p>
          <a:p>
            <a:pPr>
              <a:spcAft>
                <a:spcPts val="600"/>
              </a:spcAft>
            </a:pPr>
            <a:r>
              <a:rPr lang="en-US" b="0" dirty="0">
                <a:solidFill>
                  <a:srgbClr val="00B0F0"/>
                </a:solidFill>
              </a:rPr>
              <a:t>Use Microphone Time Wisely: </a:t>
            </a:r>
            <a:r>
              <a:rPr lang="en-US" b="0" dirty="0"/>
              <a:t>Speak to your resolution including information not stated in your “whereas” statements</a:t>
            </a:r>
          </a:p>
          <a:p>
            <a:pPr>
              <a:spcAft>
                <a:spcPts val="600"/>
              </a:spcAft>
            </a:pPr>
            <a:r>
              <a:rPr lang="en-US" b="0" dirty="0">
                <a:solidFill>
                  <a:srgbClr val="00B0F0"/>
                </a:solidFill>
              </a:rPr>
              <a:t>Be Available: </a:t>
            </a:r>
            <a:r>
              <a:rPr lang="en-US" b="0" dirty="0"/>
              <a:t>Before &amp; during convention—attend all hearings &amp; table opportunities</a:t>
            </a:r>
          </a:p>
          <a:p>
            <a:pPr>
              <a:spcAft>
                <a:spcPts val="600"/>
              </a:spcAft>
            </a:pPr>
            <a:r>
              <a:rPr lang="en-US" b="0" dirty="0">
                <a:solidFill>
                  <a:srgbClr val="00B0F0"/>
                </a:solidFill>
              </a:rPr>
              <a:t>Have Documentation Handy: </a:t>
            </a:r>
            <a:r>
              <a:rPr lang="en-US" b="0" dirty="0"/>
              <a:t>At all times to answer questions</a:t>
            </a:r>
          </a:p>
          <a:p>
            <a:pPr>
              <a:spcAft>
                <a:spcPts val="600"/>
              </a:spcAft>
            </a:pPr>
            <a:r>
              <a:rPr lang="en-US" b="0" dirty="0">
                <a:solidFill>
                  <a:srgbClr val="00B0F0"/>
                </a:solidFill>
              </a:rPr>
              <a:t>Read Guidelines for Planning Resolutions Handbook: </a:t>
            </a:r>
            <a:r>
              <a:rPr lang="en-US" b="0" dirty="0"/>
              <a:t>To best understand the resolutions process</a:t>
            </a:r>
            <a:endParaRPr lang="en-US" b="0" dirty="0">
              <a:solidFill>
                <a:srgbClr val="00B0F0"/>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25</a:t>
            </a:fld>
            <a:endParaRPr lang="en-US"/>
          </a:p>
        </p:txBody>
      </p:sp>
    </p:spTree>
    <p:extLst>
      <p:ext uri="{BB962C8B-B14F-4D97-AF65-F5344CB8AC3E}">
        <p14:creationId xmlns:p14="http://schemas.microsoft.com/office/powerpoint/2010/main" val="137880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140825E-4A15-4D39-8176-1F07E904CB30}" type="datetimeFigureOut">
              <a:rPr lang="en-US" smtClean="0"/>
              <a:t>8/6/2018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140825E-4A15-4D39-8176-1F07E904CB30}"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140825E-4A15-4D39-8176-1F07E904CB30}" type="datetimeFigureOut">
              <a:rPr lang="en-US" smtClean="0"/>
              <a:t>8/6/2018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140825E-4A15-4D39-8176-1F07E904CB30}" type="datetimeFigureOut">
              <a:rPr lang="en-US" smtClean="0"/>
              <a:t>8/6/2018</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3E4AAA4-6363-4581-962D-1ACCC2D600C5}"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3E4AAA4-6363-4581-962D-1ACCC2D600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140825E-4A15-4D39-8176-1F07E904CB30}" type="datetimeFigureOut">
              <a:rPr lang="en-US" smtClean="0"/>
              <a:t>8/6/2018</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nsa.org/resolutions-archiv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dropbox.com/s/n9sq53eu2dhhki6/Submitting%20Resolutions%20one%20pager%20and%20SBAR.pdf?dl=0" TargetMode="External"/><Relationship Id="rId2" Type="http://schemas.openxmlformats.org/officeDocument/2006/relationships/hyperlink" Target="https://www.dropbox.com/s/5mqpw0pof0apn1e/Resolutions%20Guidelines.pdf?dl=0" TargetMode="External"/><Relationship Id="rId1" Type="http://schemas.openxmlformats.org/officeDocument/2006/relationships/slideLayout" Target="../slideLayouts/slideLayout2.xml"/><Relationship Id="rId4" Type="http://schemas.openxmlformats.org/officeDocument/2006/relationships/hyperlink" Target="http://www.nsna.org/resolutions-committee.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cnsa.org/assets/resolution%20templat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cnsa.org/assets/contact-list-template.docx" TargetMode="External"/><Relationship Id="rId5" Type="http://schemas.openxmlformats.org/officeDocument/2006/relationships/hyperlink" Target="http://www.cnsa.org/assets/cost%20-%20template.docx" TargetMode="External"/><Relationship Id="rId4" Type="http://schemas.openxmlformats.org/officeDocument/2006/relationships/hyperlink" Target="http://www.cnsa.org/assets/abstract-template.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surveymonkey.com/r/CNSAResolutions2018"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nsa.org/resolutions" TargetMode="External"/><Relationship Id="rId2" Type="http://schemas.openxmlformats.org/officeDocument/2006/relationships/hyperlink" Target="mailto:cnsalegislativedir@gmail.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patricia@acnl.org" TargetMode="External"/><Relationship Id="rId2" Type="http://schemas.openxmlformats.org/officeDocument/2006/relationships/hyperlink" Target="mailto:cnsalegislativedir@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sna.org/resolutions-by-year" TargetMode="External"/><Relationship Id="rId2" Type="http://schemas.openxmlformats.org/officeDocument/2006/relationships/hyperlink" Target="http://www.cnsa.org/resolutions-archiv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863601"/>
            <a:ext cx="4038600" cy="933450"/>
          </a:xfrm>
        </p:spPr>
        <p:txBody>
          <a:bodyPr/>
          <a:lstStyle/>
          <a:p>
            <a:pPr algn="ctr"/>
            <a:r>
              <a:rPr lang="en-US" dirty="0">
                <a:solidFill>
                  <a:schemeClr val="bg1"/>
                </a:solidFill>
              </a:rPr>
              <a:t>Writing a Resolution</a:t>
            </a:r>
          </a:p>
        </p:txBody>
      </p:sp>
      <p:sp>
        <p:nvSpPr>
          <p:cNvPr id="3" name="Subtitle 2"/>
          <p:cNvSpPr>
            <a:spLocks noGrp="1"/>
          </p:cNvSpPr>
          <p:nvPr>
            <p:ph type="subTitle" idx="1"/>
          </p:nvPr>
        </p:nvSpPr>
        <p:spPr>
          <a:xfrm>
            <a:off x="1600201" y="3442373"/>
            <a:ext cx="6762749" cy="709355"/>
          </a:xfrm>
        </p:spPr>
        <p:txBody>
          <a:bodyPr/>
          <a:lstStyle/>
          <a:p>
            <a:r>
              <a:rPr lang="en-US" dirty="0">
                <a:solidFill>
                  <a:srgbClr val="FFFFFF"/>
                </a:solidFill>
              </a:rPr>
              <a:t>A Brief Overview</a:t>
            </a:r>
          </a:p>
        </p:txBody>
      </p:sp>
      <p:sp>
        <p:nvSpPr>
          <p:cNvPr id="4" name="Subtitle 2"/>
          <p:cNvSpPr txBox="1">
            <a:spLocks/>
          </p:cNvSpPr>
          <p:nvPr/>
        </p:nvSpPr>
        <p:spPr>
          <a:xfrm>
            <a:off x="905934" y="5363944"/>
            <a:ext cx="8007351" cy="785885"/>
          </a:xfrm>
          <a:prstGeom prst="rect">
            <a:avLst/>
          </a:prstGeom>
        </p:spPr>
        <p:txBody>
          <a:bodyPr vert="horz" lIns="91440" tIns="45720" rIns="91440" bIns="45720" rtlCol="0">
            <a:noAutofit/>
          </a:bodyPr>
          <a:lstStyle>
            <a:lvl1pPr marL="0" indent="0" algn="r" defTabSz="914400" rtl="0" eaLnBrk="1" latinLnBrk="0" hangingPunct="1">
              <a:spcBef>
                <a:spcPts val="600"/>
              </a:spcBef>
              <a:buFont typeface="Wingdings 2" pitchFamily="18" charset="2"/>
              <a:buNone/>
              <a:defRPr sz="1800" kern="1200">
                <a:solidFill>
                  <a:schemeClr val="bg1"/>
                </a:solidFill>
                <a:latin typeface="+mn-lt"/>
                <a:ea typeface="+mn-ea"/>
                <a:cs typeface="+mn-cs"/>
              </a:defRPr>
            </a:lvl1pPr>
            <a:lvl2pPr marL="457200" indent="0" algn="ctr" defTabSz="914400" rtl="0" eaLnBrk="1" latinLnBrk="0" hangingPunct="1">
              <a:spcBef>
                <a:spcPts val="600"/>
              </a:spcBef>
              <a:buFont typeface="Wingdings 2" pitchFamily="18" charset="2"/>
              <a:buNone/>
              <a:defRPr sz="2000" kern="1200">
                <a:solidFill>
                  <a:schemeClr val="tx1">
                    <a:tint val="75000"/>
                  </a:schemeClr>
                </a:solidFill>
                <a:latin typeface="+mn-lt"/>
                <a:ea typeface="+mn-ea"/>
                <a:cs typeface="+mn-cs"/>
              </a:defRPr>
            </a:lvl2pPr>
            <a:lvl3pPr marL="9144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9pPr>
          </a:lstStyle>
          <a:p>
            <a:r>
              <a:rPr lang="en-US" dirty="0">
                <a:solidFill>
                  <a:srgbClr val="000000"/>
                </a:solidFill>
              </a:rPr>
              <a:t>Prepared by Evan Parker, 2018 CNSA Legislative Director</a:t>
            </a:r>
            <a:endParaRPr lang="en-US" dirty="0"/>
          </a:p>
          <a:p>
            <a:r>
              <a:rPr lang="en-US" sz="1400" i="1" dirty="0">
                <a:solidFill>
                  <a:schemeClr val="tx1"/>
                </a:solidFill>
              </a:rPr>
              <a:t>Based on the earlier work of </a:t>
            </a:r>
            <a:r>
              <a:rPr lang="en-US" sz="1400" dirty="0">
                <a:solidFill>
                  <a:srgbClr val="000000"/>
                </a:solidFill>
              </a:rPr>
              <a:t>Jane M. De Lay, 2016 </a:t>
            </a:r>
            <a:r>
              <a:rPr lang="en-US" sz="1400" i="1" dirty="0">
                <a:solidFill>
                  <a:schemeClr val="tx1"/>
                </a:solidFill>
              </a:rPr>
              <a:t>Val </a:t>
            </a:r>
            <a:r>
              <a:rPr lang="en-US" sz="1400" i="1" dirty="0" err="1">
                <a:solidFill>
                  <a:schemeClr val="tx1"/>
                </a:solidFill>
              </a:rPr>
              <a:t>Bessmertnyy</a:t>
            </a:r>
            <a:r>
              <a:rPr lang="en-US" sz="1400" i="1" dirty="0">
                <a:solidFill>
                  <a:schemeClr val="tx1"/>
                </a:solidFill>
              </a:rPr>
              <a:t>, 2015 &amp;  Alexis </a:t>
            </a:r>
            <a:r>
              <a:rPr lang="en-US" sz="1400" i="1" dirty="0" err="1">
                <a:solidFill>
                  <a:schemeClr val="tx1"/>
                </a:solidFill>
              </a:rPr>
              <a:t>Broggi</a:t>
            </a:r>
            <a:r>
              <a:rPr lang="en-US" sz="1400" i="1" dirty="0">
                <a:solidFill>
                  <a:schemeClr val="tx1"/>
                </a:solidFill>
              </a:rPr>
              <a:t>, 2014</a:t>
            </a:r>
          </a:p>
          <a:p>
            <a:r>
              <a:rPr lang="en-US" dirty="0"/>
              <a:t> </a:t>
            </a:r>
          </a:p>
        </p:txBody>
      </p:sp>
      <p:pic>
        <p:nvPicPr>
          <p:cNvPr id="6" name="Picture 5">
            <a:extLst>
              <a:ext uri="{FF2B5EF4-FFF2-40B4-BE49-F238E27FC236}">
                <a16:creationId xmlns:a16="http://schemas.microsoft.com/office/drawing/2014/main" id="{CC11773E-56D0-4FA7-B5F2-A695DE03A4CE}"/>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708075" y="4450192"/>
            <a:ext cx="3140558" cy="932224"/>
          </a:xfrm>
          <a:prstGeom prst="rect">
            <a:avLst/>
          </a:prstGeom>
        </p:spPr>
      </p:pic>
    </p:spTree>
    <p:extLst>
      <p:ext uri="{BB962C8B-B14F-4D97-AF65-F5344CB8AC3E}">
        <p14:creationId xmlns:p14="http://schemas.microsoft.com/office/powerpoint/2010/main" val="2166328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Whereas Clauses</a:t>
            </a:r>
          </a:p>
        </p:txBody>
      </p:sp>
      <p:sp>
        <p:nvSpPr>
          <p:cNvPr id="3" name="Content Placeholder 2"/>
          <p:cNvSpPr>
            <a:spLocks noGrp="1"/>
          </p:cNvSpPr>
          <p:nvPr>
            <p:ph idx="1"/>
          </p:nvPr>
        </p:nvSpPr>
        <p:spPr/>
        <p:txBody>
          <a:bodyPr/>
          <a:lstStyle/>
          <a:p>
            <a:r>
              <a:rPr lang="en-US" sz="2400" dirty="0"/>
              <a:t>5-10 whereas clauses</a:t>
            </a:r>
            <a:r>
              <a:rPr lang="en-US" sz="2400" b="1" dirty="0"/>
              <a:t>, LIMIT 300 WORDS</a:t>
            </a:r>
          </a:p>
          <a:p>
            <a:pPr lvl="1"/>
            <a:r>
              <a:rPr lang="en-US" sz="2400" dirty="0"/>
              <a:t>Essentially pieces pulled from reliable articles/organizations which support the topic of the resolution</a:t>
            </a:r>
          </a:p>
          <a:p>
            <a:pPr lvl="1"/>
            <a:r>
              <a:rPr lang="en-US" sz="2400" dirty="0"/>
              <a:t>Evidence based information &lt; 5 years old</a:t>
            </a:r>
          </a:p>
          <a:p>
            <a:pPr lvl="1"/>
            <a:r>
              <a:rPr lang="en-US" sz="2400" dirty="0"/>
              <a:t>Use direct quotes or paraphrasing from evidence</a:t>
            </a:r>
            <a:r>
              <a:rPr lang="en-US" sz="2400" b="1" u="sng" dirty="0">
                <a:solidFill>
                  <a:srgbClr val="FFFFFF"/>
                </a:solidFill>
              </a:rPr>
              <a:t> </a:t>
            </a:r>
            <a:r>
              <a:rPr lang="en-US" sz="2400" dirty="0"/>
              <a:t>by the House of Delegates</a:t>
            </a:r>
          </a:p>
          <a:p>
            <a:pPr lvl="1"/>
            <a:r>
              <a:rPr lang="en-US" sz="2400" dirty="0"/>
              <a:t>Less is more, be concise</a:t>
            </a:r>
          </a:p>
          <a:p>
            <a:endParaRPr lang="en-US" dirty="0"/>
          </a:p>
        </p:txBody>
      </p:sp>
    </p:spTree>
    <p:extLst>
      <p:ext uri="{BB962C8B-B14F-4D97-AF65-F5344CB8AC3E}">
        <p14:creationId xmlns:p14="http://schemas.microsoft.com/office/powerpoint/2010/main" val="3260309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Resolved Clauses</a:t>
            </a:r>
          </a:p>
        </p:txBody>
      </p:sp>
      <p:sp>
        <p:nvSpPr>
          <p:cNvPr id="3" name="Content Placeholder 2"/>
          <p:cNvSpPr>
            <a:spLocks noGrp="1"/>
          </p:cNvSpPr>
          <p:nvPr>
            <p:ph idx="1"/>
          </p:nvPr>
        </p:nvSpPr>
        <p:spPr/>
        <p:txBody>
          <a:bodyPr>
            <a:normAutofit/>
          </a:bodyPr>
          <a:lstStyle/>
          <a:p>
            <a:r>
              <a:rPr lang="en-US" dirty="0"/>
              <a:t>3-5 Resolved clauses, which define</a:t>
            </a:r>
          </a:p>
          <a:p>
            <a:pPr lvl="1"/>
            <a:r>
              <a:rPr lang="en-US" dirty="0"/>
              <a:t>the purpose of the resolution and the stance the author believes CNSA should take on this issue</a:t>
            </a:r>
          </a:p>
          <a:p>
            <a:pPr lvl="1"/>
            <a:r>
              <a:rPr lang="en-US" dirty="0"/>
              <a:t>define the ways in which the resolution may realistically be feasibly implemented by CNSA</a:t>
            </a:r>
          </a:p>
          <a:p>
            <a:r>
              <a:rPr lang="en-US" dirty="0"/>
              <a:t>First statement: should be the position/initial action</a:t>
            </a:r>
          </a:p>
          <a:p>
            <a:r>
              <a:rPr lang="en-US" dirty="0"/>
              <a:t>Following statements: should be the recommended subsequent actions</a:t>
            </a:r>
          </a:p>
          <a:p>
            <a:r>
              <a:rPr lang="en-US" dirty="0"/>
              <a:t>Final statement: “send a copy of this resolution to…” and include a list of organizations</a:t>
            </a:r>
          </a:p>
        </p:txBody>
      </p:sp>
    </p:spTree>
    <p:extLst>
      <p:ext uri="{BB962C8B-B14F-4D97-AF65-F5344CB8AC3E}">
        <p14:creationId xmlns:p14="http://schemas.microsoft.com/office/powerpoint/2010/main" val="383925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04333"/>
          </a:xfrm>
        </p:spPr>
        <p:txBody>
          <a:bodyPr/>
          <a:lstStyle/>
          <a:p>
            <a:r>
              <a:rPr lang="en-US" dirty="0"/>
              <a:t>Sample of Resolution</a:t>
            </a:r>
          </a:p>
        </p:txBody>
      </p:sp>
      <p:pic>
        <p:nvPicPr>
          <p:cNvPr id="11" name="Picture 10" descr="Screen Shot 2016-02-22 at 3.40.5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201" y="1219199"/>
            <a:ext cx="6011332" cy="5181600"/>
          </a:xfrm>
          <a:prstGeom prst="rect">
            <a:avLst/>
          </a:prstGeom>
        </p:spPr>
      </p:pic>
    </p:spTree>
    <p:extLst>
      <p:ext uri="{BB962C8B-B14F-4D97-AF65-F5344CB8AC3E}">
        <p14:creationId xmlns:p14="http://schemas.microsoft.com/office/powerpoint/2010/main" val="97107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44419"/>
            <a:ext cx="7583487" cy="748055"/>
          </a:xfrm>
        </p:spPr>
        <p:txBody>
          <a:bodyPr/>
          <a:lstStyle/>
          <a:p>
            <a:r>
              <a:rPr lang="en-US" dirty="0"/>
              <a:t>Sample of a Resolution cont.</a:t>
            </a:r>
          </a:p>
        </p:txBody>
      </p:sp>
      <p:pic>
        <p:nvPicPr>
          <p:cNvPr id="4" name="Picture 3" descr="Screen Shot 2016-02-22 at 3.43.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066" y="892474"/>
            <a:ext cx="4508500" cy="5629845"/>
          </a:xfrm>
          <a:prstGeom prst="rect">
            <a:avLst/>
          </a:prstGeom>
        </p:spPr>
      </p:pic>
    </p:spTree>
    <p:extLst>
      <p:ext uri="{BB962C8B-B14F-4D97-AF65-F5344CB8AC3E}">
        <p14:creationId xmlns:p14="http://schemas.microsoft.com/office/powerpoint/2010/main" val="948527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6535"/>
            <a:ext cx="7583487" cy="1044388"/>
          </a:xfrm>
        </p:spPr>
        <p:txBody>
          <a:bodyPr/>
          <a:lstStyle/>
          <a:p>
            <a:r>
              <a:rPr lang="en-US" dirty="0"/>
              <a:t>Other Components of the Resolution Submission</a:t>
            </a:r>
          </a:p>
        </p:txBody>
      </p:sp>
      <p:sp>
        <p:nvSpPr>
          <p:cNvPr id="3" name="Content Placeholder 2"/>
          <p:cNvSpPr>
            <a:spLocks noGrp="1"/>
          </p:cNvSpPr>
          <p:nvPr>
            <p:ph idx="1"/>
          </p:nvPr>
        </p:nvSpPr>
        <p:spPr>
          <a:xfrm>
            <a:off x="779463" y="1964267"/>
            <a:ext cx="7583487" cy="4208930"/>
          </a:xfrm>
        </p:spPr>
        <p:txBody>
          <a:bodyPr>
            <a:normAutofit/>
          </a:bodyPr>
          <a:lstStyle/>
          <a:p>
            <a:r>
              <a:rPr lang="en-US" dirty="0"/>
              <a:t>Abstract</a:t>
            </a:r>
          </a:p>
          <a:p>
            <a:r>
              <a:rPr lang="en-US" dirty="0"/>
              <a:t>Reference list (APA 6</a:t>
            </a:r>
            <a:r>
              <a:rPr lang="en-US" baseline="30000" dirty="0"/>
              <a:t>th</a:t>
            </a:r>
            <a:r>
              <a:rPr lang="en-US" dirty="0"/>
              <a:t> ed. Format)</a:t>
            </a:r>
          </a:p>
          <a:p>
            <a:r>
              <a:rPr lang="en-US" dirty="0"/>
              <a:t>Cost estimate</a:t>
            </a:r>
          </a:p>
          <a:p>
            <a:r>
              <a:rPr lang="en-US" dirty="0"/>
              <a:t>Names and addresses of those identified in Resolved clause to receive the resolution if passed</a:t>
            </a:r>
          </a:p>
          <a:p>
            <a:r>
              <a:rPr lang="en-US" dirty="0"/>
              <a:t>Articles used to develop the whereas statements </a:t>
            </a:r>
          </a:p>
          <a:p>
            <a:pPr marL="548640" lvl="2" indent="-228600">
              <a:buClr>
                <a:schemeClr val="accent1"/>
              </a:buClr>
              <a:buFont typeface="Wingdings 2" pitchFamily="18" charset="2"/>
              <a:buChar char=""/>
            </a:pPr>
            <a:r>
              <a:rPr lang="en-US" dirty="0"/>
              <a:t>Highlight specific quotes in the article used in the whereas statements</a:t>
            </a:r>
          </a:p>
          <a:p>
            <a:pPr marL="0" indent="0">
              <a:buNone/>
            </a:pPr>
            <a:endParaRPr lang="en-US" dirty="0"/>
          </a:p>
        </p:txBody>
      </p:sp>
    </p:spTree>
    <p:extLst>
      <p:ext uri="{BB962C8B-B14F-4D97-AF65-F5344CB8AC3E}">
        <p14:creationId xmlns:p14="http://schemas.microsoft.com/office/powerpoint/2010/main" val="777201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 An Example from 2015</a:t>
            </a:r>
          </a:p>
        </p:txBody>
      </p:sp>
      <p:sp>
        <p:nvSpPr>
          <p:cNvPr id="3" name="Content Placeholder 2"/>
          <p:cNvSpPr>
            <a:spLocks noGrp="1"/>
          </p:cNvSpPr>
          <p:nvPr>
            <p:ph idx="1"/>
          </p:nvPr>
        </p:nvSpPr>
        <p:spPr>
          <a:xfrm>
            <a:off x="779463" y="1591733"/>
            <a:ext cx="7583487" cy="4876799"/>
          </a:xfrm>
        </p:spPr>
        <p:txBody>
          <a:bodyPr>
            <a:noAutofit/>
          </a:bodyPr>
          <a:lstStyle/>
          <a:p>
            <a:pPr marL="0" indent="0">
              <a:buNone/>
            </a:pPr>
            <a:r>
              <a:rPr lang="en-US" sz="1800" b="1" dirty="0"/>
              <a:t>TOPIC:	IN SUPPORT OF INCREASING AWARENESS OF THE ROLE OF 	THE NURSE IN COMBATING HUMAN TRAFFICKING</a:t>
            </a:r>
            <a:endParaRPr lang="en-US" sz="1800" dirty="0"/>
          </a:p>
          <a:p>
            <a:pPr marL="0" indent="0">
              <a:buNone/>
            </a:pPr>
            <a:r>
              <a:rPr lang="en-US" sz="1800" b="1" dirty="0"/>
              <a:t>SUBMITTED BY: California Nursing Students’ Association</a:t>
            </a:r>
            <a:endParaRPr lang="en-US" sz="1800" dirty="0"/>
          </a:p>
          <a:p>
            <a:pPr marL="0" indent="0">
              <a:buNone/>
            </a:pPr>
            <a:r>
              <a:rPr lang="en-US" sz="1800" b="1" dirty="0"/>
              <a:t>AUTHOR: Melissa Byrne	</a:t>
            </a:r>
          </a:p>
          <a:p>
            <a:pPr marL="0" indent="0">
              <a:buNone/>
            </a:pPr>
            <a:r>
              <a:rPr lang="en-US" sz="1800" b="1" dirty="0"/>
              <a:t>ABSTRACT:</a:t>
            </a:r>
            <a:r>
              <a:rPr lang="en-US" sz="1800" dirty="0"/>
              <a:t>  In a variety of health care settings, nurses encounter human trafficking victims without realizing it (Health and Human Rights). As nurses, it is our job to protect human rights, advocate for our patients, and keep them safe (ANA). When victims are admitted, their physiologic state and safety are severely compromised, and these are our two highest priorities for every patient (American Journal of Nursing). This resolution strives to increase awareness of the role of the nurse in human trafficking through education of risk factors of a trafficked patient, teaching about screening tools, and how to respond appropriately when providing care to a victim. </a:t>
            </a:r>
          </a:p>
        </p:txBody>
      </p:sp>
    </p:spTree>
    <p:extLst>
      <p:ext uri="{BB962C8B-B14F-4D97-AF65-F5344CB8AC3E}">
        <p14:creationId xmlns:p14="http://schemas.microsoft.com/office/powerpoint/2010/main" val="1912549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Cost Estimate </a:t>
            </a:r>
          </a:p>
        </p:txBody>
      </p:sp>
      <p:sp>
        <p:nvSpPr>
          <p:cNvPr id="3" name="Content Placeholder 2"/>
          <p:cNvSpPr>
            <a:spLocks noGrp="1"/>
          </p:cNvSpPr>
          <p:nvPr>
            <p:ph idx="1"/>
          </p:nvPr>
        </p:nvSpPr>
        <p:spPr>
          <a:xfrm>
            <a:off x="498474" y="1456268"/>
            <a:ext cx="7556313" cy="4669896"/>
          </a:xfrm>
        </p:spPr>
        <p:txBody>
          <a:bodyPr>
            <a:normAutofit fontScale="55000" lnSpcReduction="20000"/>
          </a:bodyPr>
          <a:lstStyle/>
          <a:p>
            <a:pPr marL="0" indent="0">
              <a:buNone/>
            </a:pPr>
            <a:r>
              <a:rPr lang="en-US" sz="3600" dirty="0"/>
              <a:t>A cost estimate is the anticipated expenses that may be incurred by the CNSA or the NSNA if the resolution is adopted and the Resolution clauses are to be implemented. </a:t>
            </a:r>
          </a:p>
          <a:p>
            <a:pPr marL="0" indent="0">
              <a:buNone/>
            </a:pPr>
            <a:r>
              <a:rPr lang="en-US" sz="3600" dirty="0"/>
              <a:t>An Example of a cost estimate is as follows: </a:t>
            </a:r>
          </a:p>
          <a:p>
            <a:r>
              <a:rPr lang="en-US" sz="3600" dirty="0"/>
              <a:t>Convention or </a:t>
            </a:r>
            <a:r>
              <a:rPr lang="en-US" sz="3600" dirty="0" err="1"/>
              <a:t>MidYear</a:t>
            </a:r>
            <a:r>
              <a:rPr lang="en-US" sz="3600" dirty="0"/>
              <a:t> Conference Speaker: (transportation, housing, meals) $1000 </a:t>
            </a:r>
          </a:p>
          <a:p>
            <a:r>
              <a:rPr lang="en-US" sz="3600" dirty="0"/>
              <a:t>Article in Imprint: No additional cost to association as this is already published.</a:t>
            </a:r>
            <a:br>
              <a:rPr lang="en-US" sz="3600" dirty="0"/>
            </a:br>
            <a:endParaRPr lang="en-US" sz="3600" dirty="0"/>
          </a:p>
          <a:p>
            <a:r>
              <a:rPr lang="en-US" sz="3600" dirty="0"/>
              <a:t>Staff time for email messages to organizations and agencies: No additional cost to association as this is a staff role.</a:t>
            </a:r>
            <a:br>
              <a:rPr lang="en-US" sz="3600" dirty="0"/>
            </a:br>
            <a:endParaRPr lang="en-US" sz="3600" dirty="0"/>
          </a:p>
          <a:p>
            <a:r>
              <a:rPr lang="en-US" sz="3600" dirty="0"/>
              <a:t>Estimated Cost $1000. </a:t>
            </a:r>
          </a:p>
          <a:p>
            <a:endParaRPr lang="en-US" dirty="0"/>
          </a:p>
        </p:txBody>
      </p:sp>
    </p:spTree>
    <p:extLst>
      <p:ext uri="{BB962C8B-B14F-4D97-AF65-F5344CB8AC3E}">
        <p14:creationId xmlns:p14="http://schemas.microsoft.com/office/powerpoint/2010/main" val="414440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Researching a Resolution Topic</a:t>
            </a:r>
          </a:p>
        </p:txBody>
      </p:sp>
      <p:sp>
        <p:nvSpPr>
          <p:cNvPr id="3" name="Content Placeholder 2"/>
          <p:cNvSpPr>
            <a:spLocks noGrp="1"/>
          </p:cNvSpPr>
          <p:nvPr>
            <p:ph idx="1"/>
          </p:nvPr>
        </p:nvSpPr>
        <p:spPr>
          <a:xfrm>
            <a:off x="498474" y="1405468"/>
            <a:ext cx="7556313" cy="4720696"/>
          </a:xfrm>
        </p:spPr>
        <p:txBody>
          <a:bodyPr>
            <a:normAutofit/>
          </a:bodyPr>
          <a:lstStyle/>
          <a:p>
            <a:r>
              <a:rPr lang="en-US" dirty="0"/>
              <a:t>Try to pick articles from well-known organizations to make your stance stronger</a:t>
            </a:r>
          </a:p>
          <a:p>
            <a:r>
              <a:rPr lang="en-US" dirty="0"/>
              <a:t>Use search engines such as:</a:t>
            </a:r>
          </a:p>
          <a:p>
            <a:pPr lvl="1"/>
            <a:r>
              <a:rPr lang="en-US" dirty="0" err="1"/>
              <a:t>Cinahl</a:t>
            </a:r>
            <a:endParaRPr lang="en-US" dirty="0"/>
          </a:p>
          <a:p>
            <a:pPr lvl="1"/>
            <a:r>
              <a:rPr lang="en-US" dirty="0" err="1"/>
              <a:t>Pubmed</a:t>
            </a:r>
            <a:endParaRPr lang="en-US" dirty="0"/>
          </a:p>
          <a:p>
            <a:pPr lvl="1"/>
            <a:r>
              <a:rPr lang="en-US" dirty="0"/>
              <a:t>EBSCO host</a:t>
            </a:r>
          </a:p>
          <a:p>
            <a:pPr lvl="1"/>
            <a:r>
              <a:rPr lang="en-US" dirty="0"/>
              <a:t>MEDLINE (via EBSCO host)</a:t>
            </a:r>
          </a:p>
          <a:p>
            <a:pPr lvl="1"/>
            <a:r>
              <a:rPr lang="en-US" dirty="0"/>
              <a:t>Nursing Reference Center</a:t>
            </a:r>
          </a:p>
          <a:p>
            <a:r>
              <a:rPr lang="en-US" dirty="0"/>
              <a:t>Professional journals and appropriate sources must be evidence based!</a:t>
            </a:r>
          </a:p>
          <a:p>
            <a:r>
              <a:rPr lang="en-US" dirty="0"/>
              <a:t> Documentation must be fact, rather than opinion.</a:t>
            </a:r>
          </a:p>
          <a:p>
            <a:pPr lvl="1"/>
            <a:endParaRPr lang="en-US" dirty="0"/>
          </a:p>
          <a:p>
            <a:endParaRPr lang="en-US" dirty="0"/>
          </a:p>
        </p:txBody>
      </p:sp>
    </p:spTree>
    <p:extLst>
      <p:ext uri="{BB962C8B-B14F-4D97-AF65-F5344CB8AC3E}">
        <p14:creationId xmlns:p14="http://schemas.microsoft.com/office/powerpoint/2010/main" val="3125897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67267"/>
            <a:ext cx="7583487" cy="1044388"/>
          </a:xfrm>
        </p:spPr>
        <p:txBody>
          <a:bodyPr/>
          <a:lstStyle/>
          <a:p>
            <a:r>
              <a:rPr lang="en-US" dirty="0"/>
              <a:t>Reminder about Researching a Resolution Topic</a:t>
            </a:r>
          </a:p>
        </p:txBody>
      </p:sp>
      <p:sp>
        <p:nvSpPr>
          <p:cNvPr id="3" name="Content Placeholder 2"/>
          <p:cNvSpPr>
            <a:spLocks noGrp="1"/>
          </p:cNvSpPr>
          <p:nvPr>
            <p:ph idx="1"/>
          </p:nvPr>
        </p:nvSpPr>
        <p:spPr/>
        <p:txBody>
          <a:bodyPr/>
          <a:lstStyle/>
          <a:p>
            <a:pPr marL="0" indent="0">
              <a:buNone/>
            </a:pPr>
            <a:r>
              <a:rPr lang="en-US" dirty="0"/>
              <a:t>Remember to make certain to research previous resolutions and identify a topic that has not been addressed within the last five years. Visit for resolution samples and topics:</a:t>
            </a:r>
          </a:p>
          <a:p>
            <a:r>
              <a:rPr lang="en-US" dirty="0">
                <a:hlinkClick r:id="rId2"/>
              </a:rPr>
              <a:t>http://www.cnsa.org/resolutions-archive </a:t>
            </a:r>
            <a:endParaRPr lang="en-US" dirty="0"/>
          </a:p>
          <a:p>
            <a:r>
              <a:rPr lang="en-US" u="sng" dirty="0">
                <a:solidFill>
                  <a:schemeClr val="tx2">
                    <a:lumMod val="50000"/>
                    <a:lumOff val="50000"/>
                  </a:schemeClr>
                </a:solidFill>
              </a:rPr>
              <a:t>http://</a:t>
            </a:r>
            <a:r>
              <a:rPr lang="en-US" u="sng" dirty="0" err="1">
                <a:solidFill>
                  <a:schemeClr val="tx2">
                    <a:lumMod val="50000"/>
                    <a:lumOff val="50000"/>
                  </a:schemeClr>
                </a:solidFill>
              </a:rPr>
              <a:t>www.nsna.org</a:t>
            </a:r>
            <a:r>
              <a:rPr lang="en-US" u="sng" dirty="0">
                <a:solidFill>
                  <a:schemeClr val="tx2">
                    <a:lumMod val="50000"/>
                    <a:lumOff val="50000"/>
                  </a:schemeClr>
                </a:solidFill>
              </a:rPr>
              <a:t>/resolutions</a:t>
            </a:r>
            <a:endParaRPr lang="en-US" u="sng" dirty="0"/>
          </a:p>
        </p:txBody>
      </p:sp>
    </p:spTree>
    <p:extLst>
      <p:ext uri="{BB962C8B-B14F-4D97-AF65-F5344CB8AC3E}">
        <p14:creationId xmlns:p14="http://schemas.microsoft.com/office/powerpoint/2010/main" val="1071511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List-APA Style Format</a:t>
            </a:r>
          </a:p>
        </p:txBody>
      </p:sp>
      <p:sp>
        <p:nvSpPr>
          <p:cNvPr id="3" name="Content Placeholder 2"/>
          <p:cNvSpPr>
            <a:spLocks noGrp="1"/>
          </p:cNvSpPr>
          <p:nvPr>
            <p:ph idx="1"/>
          </p:nvPr>
        </p:nvSpPr>
        <p:spPr>
          <a:xfrm>
            <a:off x="779463" y="1577788"/>
            <a:ext cx="7583487" cy="4789145"/>
          </a:xfrm>
        </p:spPr>
        <p:txBody>
          <a:bodyPr>
            <a:normAutofit fontScale="55000" lnSpcReduction="20000"/>
          </a:bodyPr>
          <a:lstStyle/>
          <a:p>
            <a:pPr>
              <a:buNone/>
            </a:pPr>
            <a:r>
              <a:rPr lang="en-US" sz="2400" dirty="0"/>
              <a:t>Partial Sample List of References:</a:t>
            </a:r>
          </a:p>
          <a:p>
            <a:pPr>
              <a:lnSpc>
                <a:spcPct val="220000"/>
              </a:lnSpc>
              <a:buNone/>
            </a:pPr>
            <a:r>
              <a:rPr lang="en-US" sz="2400" dirty="0"/>
              <a:t>Fact Sheet Safe Needles Save Lives. (2010). </a:t>
            </a:r>
            <a:r>
              <a:rPr lang="en-US" sz="2400" i="1" dirty="0"/>
              <a:t>Risks and Laws regarding safe needles procedures and precautions.</a:t>
            </a:r>
            <a:r>
              <a:rPr lang="en-US" sz="2400" dirty="0"/>
              <a:t> [Brochure]. American Nurses Association educational project.</a:t>
            </a:r>
          </a:p>
          <a:p>
            <a:pPr>
              <a:lnSpc>
                <a:spcPct val="220000"/>
              </a:lnSpc>
              <a:buNone/>
            </a:pPr>
            <a:r>
              <a:rPr lang="en-US" sz="2400" dirty="0"/>
              <a:t>Safe Needles Save Lives. (</a:t>
            </a:r>
            <a:r>
              <a:rPr lang="en-US" sz="2400" dirty="0" err="1"/>
              <a:t>n.d.</a:t>
            </a:r>
            <a:r>
              <a:rPr lang="en-US" sz="2400" dirty="0"/>
              <a:t>). American Nurses Association. Retrieved from: </a:t>
            </a:r>
          </a:p>
          <a:p>
            <a:pPr>
              <a:lnSpc>
                <a:spcPct val="220000"/>
              </a:lnSpc>
              <a:buNone/>
            </a:pPr>
            <a:r>
              <a:rPr lang="en-US" sz="2400" dirty="0"/>
              <a:t>	http://</a:t>
            </a:r>
            <a:r>
              <a:rPr lang="en-US" sz="2400" dirty="0" err="1"/>
              <a:t>www.nursingworld.org</a:t>
            </a:r>
            <a:r>
              <a:rPr lang="en-US" sz="2400" dirty="0"/>
              <a:t>/</a:t>
            </a:r>
            <a:r>
              <a:rPr lang="en-US" sz="2400" dirty="0" err="1"/>
              <a:t>MainMenuCategories</a:t>
            </a:r>
            <a:r>
              <a:rPr lang="en-US" sz="2400" dirty="0"/>
              <a:t>/</a:t>
            </a:r>
            <a:r>
              <a:rPr lang="en-US" sz="2400" dirty="0" err="1"/>
              <a:t>OccupationalandEnvironmental</a:t>
            </a:r>
            <a:r>
              <a:rPr lang="en-US" sz="2400" dirty="0"/>
              <a:t>/</a:t>
            </a:r>
            <a:r>
              <a:rPr lang="en-US" sz="2400" dirty="0" err="1"/>
              <a:t>occupationalhealth</a:t>
            </a:r>
            <a:r>
              <a:rPr lang="en-US" sz="2400" dirty="0"/>
              <a:t>/</a:t>
            </a:r>
            <a:r>
              <a:rPr lang="en-US" sz="2400" dirty="0" err="1"/>
              <a:t>SafeNeedles.aspx</a:t>
            </a:r>
            <a:endParaRPr lang="en-US" sz="2400" dirty="0"/>
          </a:p>
          <a:p>
            <a:pPr>
              <a:lnSpc>
                <a:spcPct val="220000"/>
              </a:lnSpc>
              <a:buNone/>
            </a:pPr>
            <a:r>
              <a:rPr lang="en-US" sz="2400" i="1" dirty="0"/>
              <a:t>Safety and Health Topics: </a:t>
            </a:r>
            <a:r>
              <a:rPr lang="en-US" sz="2400" i="1" dirty="0" err="1"/>
              <a:t>Bloodborne</a:t>
            </a:r>
            <a:r>
              <a:rPr lang="en-US" sz="2400" i="1" dirty="0"/>
              <a:t> Pathogens and </a:t>
            </a:r>
            <a:r>
              <a:rPr lang="en-US" sz="2400" i="1" dirty="0" err="1"/>
              <a:t>Needlestick</a:t>
            </a:r>
            <a:r>
              <a:rPr lang="en-US" sz="2400" i="1" dirty="0"/>
              <a:t> Prevention. </a:t>
            </a:r>
            <a:r>
              <a:rPr lang="en-US" sz="2400" dirty="0"/>
              <a:t>(2009, January 22). Occupational Safety and Health Administration - Home. Retrieved from: http://</a:t>
            </a:r>
            <a:r>
              <a:rPr lang="en-US" sz="2400" dirty="0" err="1"/>
              <a:t>www.osha.gov</a:t>
            </a:r>
            <a:r>
              <a:rPr lang="en-US" sz="2400" dirty="0"/>
              <a:t>/SLTC/</a:t>
            </a:r>
            <a:r>
              <a:rPr lang="en-US" sz="2400" dirty="0" err="1"/>
              <a:t>bloodbornepathogens</a:t>
            </a:r>
            <a:r>
              <a:rPr lang="en-US" sz="2400" dirty="0"/>
              <a:t>/</a:t>
            </a:r>
            <a:r>
              <a:rPr lang="en-US" sz="2400" dirty="0" err="1"/>
              <a:t>index.htm</a:t>
            </a:r>
            <a:endParaRPr lang="en-US" dirty="0"/>
          </a:p>
        </p:txBody>
      </p:sp>
    </p:spTree>
    <p:extLst>
      <p:ext uri="{BB962C8B-B14F-4D97-AF65-F5344CB8AC3E}">
        <p14:creationId xmlns:p14="http://schemas.microsoft.com/office/powerpoint/2010/main" val="71641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a Difference!</a:t>
            </a:r>
          </a:p>
        </p:txBody>
      </p:sp>
      <p:sp>
        <p:nvSpPr>
          <p:cNvPr id="3" name="Content Placeholder 2"/>
          <p:cNvSpPr>
            <a:spLocks noGrp="1"/>
          </p:cNvSpPr>
          <p:nvPr>
            <p:ph idx="1"/>
          </p:nvPr>
        </p:nvSpPr>
        <p:spPr/>
        <p:txBody>
          <a:bodyPr>
            <a:normAutofit/>
          </a:bodyPr>
          <a:lstStyle/>
          <a:p>
            <a:r>
              <a:rPr lang="en-US" dirty="0"/>
              <a:t>Are you passionate about an issue in healthcare? Would you like to make a difference at the state, and possibly national level? </a:t>
            </a:r>
          </a:p>
          <a:p>
            <a:r>
              <a:rPr lang="en-US" dirty="0"/>
              <a:t>A resolution is a great way to make change or increase awareness of  issues you are passionate about. The number of issues and topics to choose from are endless. </a:t>
            </a:r>
          </a:p>
          <a:p>
            <a:r>
              <a:rPr lang="en-US" dirty="0"/>
              <a:t>These resolutions are presented at CNSA State Convention and may be presented at National Convention. In addition to all the benefits of making an influence in healthcare, these resolutions can also be added to your personal portfolio! </a:t>
            </a:r>
          </a:p>
        </p:txBody>
      </p:sp>
    </p:spTree>
    <p:extLst>
      <p:ext uri="{BB962C8B-B14F-4D97-AF65-F5344CB8AC3E}">
        <p14:creationId xmlns:p14="http://schemas.microsoft.com/office/powerpoint/2010/main" val="2876816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7763-6303-1C4C-8C3A-3BCBC4F12A7E}"/>
              </a:ext>
            </a:extLst>
          </p:cNvPr>
          <p:cNvSpPr>
            <a:spLocks noGrp="1"/>
          </p:cNvSpPr>
          <p:nvPr>
            <p:ph type="title"/>
          </p:nvPr>
        </p:nvSpPr>
        <p:spPr>
          <a:xfrm>
            <a:off x="533400" y="280415"/>
            <a:ext cx="6434559" cy="1661993"/>
          </a:xfrm>
        </p:spPr>
        <p:txBody>
          <a:bodyPr/>
          <a:lstStyle/>
          <a:p>
            <a:r>
              <a:rPr lang="en-US" dirty="0"/>
              <a:t>NSNA Resolution Resources</a:t>
            </a:r>
          </a:p>
        </p:txBody>
      </p:sp>
      <p:sp>
        <p:nvSpPr>
          <p:cNvPr id="3" name="Text Placeholder 2">
            <a:extLst>
              <a:ext uri="{FF2B5EF4-FFF2-40B4-BE49-F238E27FC236}">
                <a16:creationId xmlns:a16="http://schemas.microsoft.com/office/drawing/2014/main" id="{39A58852-A391-E04D-81C6-740DBF5D9E70}"/>
              </a:ext>
            </a:extLst>
          </p:cNvPr>
          <p:cNvSpPr>
            <a:spLocks noGrp="1"/>
          </p:cNvSpPr>
          <p:nvPr>
            <p:ph type="body" idx="1"/>
          </p:nvPr>
        </p:nvSpPr>
        <p:spPr>
          <a:xfrm>
            <a:off x="533400" y="1462149"/>
            <a:ext cx="7722870" cy="4827812"/>
          </a:xfrm>
        </p:spPr>
        <p:txBody>
          <a:bodyPr>
            <a:normAutofit fontScale="92500"/>
          </a:bodyPr>
          <a:lstStyle/>
          <a:p>
            <a:pPr marL="0" indent="0">
              <a:buNone/>
            </a:pPr>
            <a:r>
              <a:rPr lang="en-US" sz="2400" dirty="0"/>
              <a:t>NSNA has great resources to help you with your resolution. </a:t>
            </a:r>
          </a:p>
          <a:p>
            <a:r>
              <a:rPr lang="en-US" sz="2400" dirty="0"/>
              <a:t>For 2018-2019 guidelines, please visit: </a:t>
            </a:r>
          </a:p>
          <a:p>
            <a:pPr lvl="1"/>
            <a:r>
              <a:rPr lang="en-US" sz="2400" dirty="0">
                <a:solidFill>
                  <a:schemeClr val="tx2">
                    <a:lumMod val="50000"/>
                    <a:lumOff val="50000"/>
                  </a:schemeClr>
                </a:solidFill>
                <a:hlinkClick r:id="rId2"/>
              </a:rPr>
              <a:t>https://www.dropbox.com/s/5mqpw0pof0apn1e/Resolutions%20Guidelines.pdf?dl=0</a:t>
            </a:r>
            <a:endParaRPr lang="en-US" sz="2400" dirty="0"/>
          </a:p>
          <a:p>
            <a:r>
              <a:rPr lang="en-US" sz="2400" dirty="0"/>
              <a:t>Submitting resolutions to the 2019 NSNA House of Delegates</a:t>
            </a:r>
          </a:p>
          <a:p>
            <a:pPr lvl="1"/>
            <a:r>
              <a:rPr lang="en-US" sz="2400" dirty="0">
                <a:hlinkClick r:id="rId3"/>
              </a:rPr>
              <a:t>https://www.dropbox.com/s/n9sq53eu2dhhki6/Submitting%20Resolutions%20one%20pager%20and%20SBAR.pdf?dl=0</a:t>
            </a:r>
            <a:r>
              <a:rPr lang="en-US" sz="2400" dirty="0"/>
              <a:t> </a:t>
            </a:r>
          </a:p>
          <a:p>
            <a:r>
              <a:rPr lang="en-US" sz="2400" dirty="0"/>
              <a:t>Additional resources</a:t>
            </a:r>
          </a:p>
          <a:p>
            <a:pPr lvl="1"/>
            <a:r>
              <a:rPr lang="en-US" sz="2400" dirty="0">
                <a:hlinkClick r:id="rId4"/>
              </a:rPr>
              <a:t>http://www.nsna.org/resolutions-committee</a:t>
            </a:r>
            <a:endParaRPr lang="en-US" sz="2400" dirty="0"/>
          </a:p>
        </p:txBody>
      </p:sp>
    </p:spTree>
    <p:extLst>
      <p:ext uri="{BB962C8B-B14F-4D97-AF65-F5344CB8AC3E}">
        <p14:creationId xmlns:p14="http://schemas.microsoft.com/office/powerpoint/2010/main" val="1782446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Submitting!</a:t>
            </a:r>
          </a:p>
        </p:txBody>
      </p:sp>
      <p:sp>
        <p:nvSpPr>
          <p:cNvPr id="3" name="Content Placeholder 2"/>
          <p:cNvSpPr>
            <a:spLocks noGrp="1"/>
          </p:cNvSpPr>
          <p:nvPr>
            <p:ph idx="1"/>
          </p:nvPr>
        </p:nvSpPr>
        <p:spPr>
          <a:xfrm>
            <a:off x="498474" y="1981200"/>
            <a:ext cx="7556313" cy="4144963"/>
          </a:xfrm>
        </p:spPr>
        <p:txBody>
          <a:bodyPr>
            <a:normAutofit/>
          </a:bodyPr>
          <a:lstStyle/>
          <a:p>
            <a:r>
              <a:rPr lang="en-US" dirty="0"/>
              <a:t>Now that you have an idea of what a resolution should look like and where to find the research, you must use the </a:t>
            </a:r>
            <a:r>
              <a:rPr lang="en-US" b="1" u="sng" dirty="0"/>
              <a:t>following templates for your files:</a:t>
            </a:r>
          </a:p>
          <a:p>
            <a:pPr lvl="1"/>
            <a:r>
              <a:rPr lang="en-US" b="1" u="sng" dirty="0">
                <a:hlinkClick r:id="rId3"/>
              </a:rPr>
              <a:t>Resolution</a:t>
            </a:r>
            <a:endParaRPr lang="en-US" b="1" u="sng" dirty="0"/>
          </a:p>
          <a:p>
            <a:pPr lvl="1"/>
            <a:r>
              <a:rPr lang="en-US" b="1" u="sng" dirty="0">
                <a:hlinkClick r:id="rId4"/>
              </a:rPr>
              <a:t>Abstract</a:t>
            </a:r>
            <a:endParaRPr lang="en-US" b="1" u="sng" dirty="0"/>
          </a:p>
          <a:p>
            <a:pPr lvl="1"/>
            <a:r>
              <a:rPr lang="en-US" b="1" u="sng" dirty="0">
                <a:hlinkClick r:id="rId5"/>
              </a:rPr>
              <a:t>Cost of Implementation</a:t>
            </a:r>
            <a:endParaRPr lang="en-US" b="1" u="sng" dirty="0"/>
          </a:p>
          <a:p>
            <a:pPr lvl="1"/>
            <a:r>
              <a:rPr lang="en-US" b="1" u="sng" dirty="0">
                <a:hlinkClick r:id="rId6"/>
              </a:rPr>
              <a:t>Contact List</a:t>
            </a:r>
            <a:endParaRPr lang="en-US" b="1" u="sng" dirty="0"/>
          </a:p>
          <a:p>
            <a:r>
              <a:rPr lang="en-US" dirty="0"/>
              <a:t>Proof read/ review your resolution</a:t>
            </a:r>
          </a:p>
          <a:p>
            <a:r>
              <a:rPr lang="en-US" dirty="0"/>
              <a:t>Double-check that references are APA 6</a:t>
            </a:r>
            <a:r>
              <a:rPr lang="en-US" baseline="30000" dirty="0"/>
              <a:t>th</a:t>
            </a:r>
            <a:r>
              <a:rPr lang="en-US" dirty="0"/>
              <a:t> ed.  formatted</a:t>
            </a:r>
          </a:p>
          <a:p>
            <a:r>
              <a:rPr lang="en-US" dirty="0"/>
              <a:t>All components of the resolutions submission are completed</a:t>
            </a:r>
          </a:p>
          <a:p>
            <a:endParaRPr lang="en-US" dirty="0"/>
          </a:p>
        </p:txBody>
      </p:sp>
    </p:spTree>
    <p:extLst>
      <p:ext uri="{BB962C8B-B14F-4D97-AF65-F5344CB8AC3E}">
        <p14:creationId xmlns:p14="http://schemas.microsoft.com/office/powerpoint/2010/main" val="1035528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Submitting your Resolution </a:t>
            </a:r>
          </a:p>
        </p:txBody>
      </p:sp>
      <p:sp>
        <p:nvSpPr>
          <p:cNvPr id="3" name="Content Placeholder 2"/>
          <p:cNvSpPr>
            <a:spLocks noGrp="1"/>
          </p:cNvSpPr>
          <p:nvPr>
            <p:ph idx="1"/>
          </p:nvPr>
        </p:nvSpPr>
        <p:spPr/>
        <p:txBody>
          <a:bodyPr>
            <a:normAutofit lnSpcReduction="10000"/>
          </a:bodyPr>
          <a:lstStyle/>
          <a:p>
            <a:r>
              <a:rPr lang="en-US" sz="2000" dirty="0"/>
              <a:t>Resolutions must be submitted to the Legislative Director at </a:t>
            </a:r>
            <a:r>
              <a:rPr lang="en-US" dirty="0">
                <a:hlinkClick r:id="rId2"/>
              </a:rPr>
              <a:t>https://www.surveymonkey.com/r/CNSAResolutions2018</a:t>
            </a:r>
            <a:endParaRPr lang="en-US" dirty="0"/>
          </a:p>
          <a:p>
            <a:r>
              <a:rPr lang="en-US" sz="2000" dirty="0"/>
              <a:t>Only complete resolutions with all required components in the correct file format will be considered for submission to the House of Delegates.</a:t>
            </a:r>
          </a:p>
          <a:p>
            <a:pPr marL="0" indent="0">
              <a:buNone/>
            </a:pPr>
            <a:r>
              <a:rPr lang="en-US" b="1" dirty="0">
                <a:solidFill>
                  <a:schemeClr val="accent2">
                    <a:lumMod val="75000"/>
                    <a:lumOff val="25000"/>
                  </a:schemeClr>
                </a:solidFill>
              </a:rPr>
              <a:t>Important Due Dates:</a:t>
            </a:r>
            <a:endParaRPr lang="en-US" dirty="0">
              <a:solidFill>
                <a:schemeClr val="accent2">
                  <a:lumMod val="75000"/>
                  <a:lumOff val="25000"/>
                </a:schemeClr>
              </a:solidFill>
            </a:endParaRPr>
          </a:p>
          <a:p>
            <a:r>
              <a:rPr lang="en-US" b="1" dirty="0"/>
              <a:t>August 15th, 2018</a:t>
            </a:r>
            <a:r>
              <a:rPr lang="en-US" dirty="0"/>
              <a:t>– First draft of proposed resolution</a:t>
            </a:r>
          </a:p>
          <a:p>
            <a:r>
              <a:rPr lang="en-US" b="1" dirty="0"/>
              <a:t>September 1st, 2018</a:t>
            </a:r>
            <a:r>
              <a:rPr lang="en-US" dirty="0"/>
              <a:t> – Final draft of proposed resolution</a:t>
            </a:r>
          </a:p>
          <a:p>
            <a:r>
              <a:rPr lang="en-US" b="1" dirty="0"/>
              <a:t>September 5th, 2018</a:t>
            </a:r>
            <a:r>
              <a:rPr lang="en-US" dirty="0"/>
              <a:t>- Resolutions will be posted on CNSA website</a:t>
            </a:r>
          </a:p>
        </p:txBody>
      </p:sp>
    </p:spTree>
    <p:extLst>
      <p:ext uri="{BB962C8B-B14F-4D97-AF65-F5344CB8AC3E}">
        <p14:creationId xmlns:p14="http://schemas.microsoft.com/office/powerpoint/2010/main" val="1164893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Submission</a:t>
            </a:r>
          </a:p>
        </p:txBody>
      </p:sp>
      <p:sp>
        <p:nvSpPr>
          <p:cNvPr id="3" name="Content Placeholder 2"/>
          <p:cNvSpPr>
            <a:spLocks noGrp="1"/>
          </p:cNvSpPr>
          <p:nvPr>
            <p:ph idx="1"/>
          </p:nvPr>
        </p:nvSpPr>
        <p:spPr/>
        <p:txBody>
          <a:bodyPr>
            <a:normAutofit/>
          </a:bodyPr>
          <a:lstStyle/>
          <a:p>
            <a:r>
              <a:rPr lang="en-US" dirty="0"/>
              <a:t>After the first submission, the resolution will be reviewed by the Resolutions Committee, and committee members will contact authors with individual comments;</a:t>
            </a:r>
          </a:p>
          <a:p>
            <a:r>
              <a:rPr lang="en-US" dirty="0"/>
              <a:t>All resolutions submitted have the chance to be approved by the House of Delegates at the CNSA convention; </a:t>
            </a:r>
          </a:p>
          <a:p>
            <a:r>
              <a:rPr lang="en-US" dirty="0"/>
              <a:t>However, only one resolution will be selected as the CNSA “sponsored resolution” to be presented at the NSNA convention.</a:t>
            </a:r>
          </a:p>
        </p:txBody>
      </p:sp>
    </p:spTree>
    <p:extLst>
      <p:ext uri="{BB962C8B-B14F-4D97-AF65-F5344CB8AC3E}">
        <p14:creationId xmlns:p14="http://schemas.microsoft.com/office/powerpoint/2010/main" val="249657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at Convention </a:t>
            </a:r>
          </a:p>
        </p:txBody>
      </p:sp>
      <p:sp>
        <p:nvSpPr>
          <p:cNvPr id="3" name="Content Placeholder 2"/>
          <p:cNvSpPr>
            <a:spLocks noGrp="1"/>
          </p:cNvSpPr>
          <p:nvPr>
            <p:ph idx="1"/>
          </p:nvPr>
        </p:nvSpPr>
        <p:spPr/>
        <p:txBody>
          <a:bodyPr/>
          <a:lstStyle/>
          <a:p>
            <a:pPr marL="0" indent="0">
              <a:buNone/>
            </a:pPr>
            <a:r>
              <a:rPr lang="en-US" sz="2400" dirty="0"/>
              <a:t>Resolutions Hearing:</a:t>
            </a:r>
          </a:p>
          <a:p>
            <a:pPr lvl="1"/>
            <a:r>
              <a:rPr lang="en-US" sz="2400" dirty="0"/>
              <a:t>Resolution Introduction: authors present a timed statement</a:t>
            </a:r>
          </a:p>
          <a:p>
            <a:pPr marL="0" indent="0">
              <a:buNone/>
            </a:pPr>
            <a:r>
              <a:rPr lang="en-US" sz="2400" dirty="0"/>
              <a:t>House of Delegates Formal Debate:</a:t>
            </a:r>
          </a:p>
          <a:p>
            <a:pPr lvl="1"/>
            <a:r>
              <a:rPr lang="en-US" sz="2400" dirty="0"/>
              <a:t>Authors have the courtesy to speak first and give the first timed “pro statement”</a:t>
            </a:r>
          </a:p>
          <a:p>
            <a:pPr lvl="1"/>
            <a:r>
              <a:rPr lang="en-US" sz="2400" dirty="0"/>
              <a:t>Resolutions must be adopted by a majority vote; i.e.,  50%+ of the House of Delegates</a:t>
            </a:r>
            <a:endParaRPr lang="en-US" dirty="0"/>
          </a:p>
        </p:txBody>
      </p:sp>
    </p:spTree>
    <p:extLst>
      <p:ext uri="{BB962C8B-B14F-4D97-AF65-F5344CB8AC3E}">
        <p14:creationId xmlns:p14="http://schemas.microsoft.com/office/powerpoint/2010/main" val="26947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01134"/>
            <a:ext cx="7583487" cy="1044388"/>
          </a:xfrm>
        </p:spPr>
        <p:txBody>
          <a:bodyPr/>
          <a:lstStyle/>
          <a:p>
            <a:r>
              <a:rPr lang="en-US" dirty="0"/>
              <a:t>Words of Wisdom for Resolution Success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1076840"/>
              </p:ext>
            </p:extLst>
          </p:nvPr>
        </p:nvGraphicFramePr>
        <p:xfrm>
          <a:off x="393700" y="1764055"/>
          <a:ext cx="8381999" cy="4612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7727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p:txBody>
          <a:bodyPr>
            <a:normAutofit fontScale="85000" lnSpcReduction="20000"/>
          </a:bodyPr>
          <a:lstStyle/>
          <a:p>
            <a:pPr lvl="1"/>
            <a:r>
              <a:rPr lang="en-US" sz="3200" dirty="0"/>
              <a:t>What is the issue or problem that you want to address?</a:t>
            </a:r>
          </a:p>
          <a:p>
            <a:pPr lvl="1">
              <a:buNone/>
            </a:pPr>
            <a:endParaRPr lang="en-US" sz="3200" dirty="0"/>
          </a:p>
          <a:p>
            <a:pPr lvl="1"/>
            <a:r>
              <a:rPr lang="en-US" sz="3200" dirty="0"/>
              <a:t>Why is it important to nursing students and the nursing community?</a:t>
            </a:r>
          </a:p>
          <a:p>
            <a:pPr lvl="1">
              <a:buNone/>
            </a:pPr>
            <a:endParaRPr lang="en-US" sz="3200" dirty="0"/>
          </a:p>
          <a:p>
            <a:pPr lvl="1"/>
            <a:r>
              <a:rPr lang="en-US" sz="3200" dirty="0"/>
              <a:t>What do you want CSNA to do about it?</a:t>
            </a:r>
          </a:p>
          <a:p>
            <a:pPr lvl="1">
              <a:buNone/>
            </a:pPr>
            <a:endParaRPr lang="en-US" sz="3200" dirty="0"/>
          </a:p>
          <a:p>
            <a:pPr algn="ctr">
              <a:buNone/>
            </a:pPr>
            <a:r>
              <a:rPr lang="en-US" sz="3200" b="1" i="1" dirty="0">
                <a:solidFill>
                  <a:schemeClr val="tx1"/>
                </a:solidFill>
                <a:effectLst>
                  <a:outerShdw blurRad="38100" dist="38100" dir="2700000" algn="tl">
                    <a:srgbClr val="000000">
                      <a:alpha val="43137"/>
                    </a:srgbClr>
                  </a:outerShdw>
                </a:effectLst>
              </a:rPr>
              <a:t>If you can answer these questions, you can write a successful resolution!</a:t>
            </a:r>
          </a:p>
          <a:p>
            <a:endParaRPr lang="en-US" dirty="0"/>
          </a:p>
          <a:p>
            <a:endParaRPr lang="en-US" dirty="0"/>
          </a:p>
        </p:txBody>
      </p:sp>
    </p:spTree>
    <p:extLst>
      <p:ext uri="{BB962C8B-B14F-4D97-AF65-F5344CB8AC3E}">
        <p14:creationId xmlns:p14="http://schemas.microsoft.com/office/powerpoint/2010/main" val="1928791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Please email the CNSA Legislative Director at </a:t>
            </a:r>
            <a:r>
              <a:rPr lang="en-US" dirty="0">
                <a:hlinkClick r:id="rId2"/>
              </a:rPr>
              <a:t>cnsalegislativedir@gmail.com</a:t>
            </a:r>
            <a:r>
              <a:rPr lang="en-US" dirty="0"/>
              <a:t> for any further questions.</a:t>
            </a:r>
          </a:p>
          <a:p>
            <a:r>
              <a:rPr lang="en-US" dirty="0"/>
              <a:t>The resolutions webpage is available at</a:t>
            </a:r>
          </a:p>
          <a:p>
            <a:pPr lvl="1"/>
            <a:r>
              <a:rPr lang="en-US" dirty="0">
                <a:hlinkClick r:id="rId3"/>
              </a:rPr>
              <a:t>http://www.cnsa.org/resolutions</a:t>
            </a:r>
            <a:r>
              <a:rPr lang="en-US" dirty="0"/>
              <a:t> </a:t>
            </a:r>
          </a:p>
          <a:p>
            <a:pPr lvl="1"/>
            <a:r>
              <a:rPr lang="en-US" dirty="0"/>
              <a:t>Archives of CNSA and NSNA resolutions are available here</a:t>
            </a:r>
          </a:p>
          <a:p>
            <a:r>
              <a:rPr lang="en-US" dirty="0"/>
              <a:t>Also, please notify the Legislative Director ASAP of the topic you have decided</a:t>
            </a:r>
            <a:r>
              <a:rPr lang="en-US" b="1" dirty="0"/>
              <a:t> </a:t>
            </a:r>
            <a:r>
              <a:rPr lang="en-US" dirty="0"/>
              <a:t>so we can further help guide you through the process of writing a resolution. </a:t>
            </a:r>
          </a:p>
          <a:p>
            <a:r>
              <a:rPr lang="en-US" dirty="0"/>
              <a:t>Thank you!</a:t>
            </a:r>
          </a:p>
          <a:p>
            <a:endParaRPr lang="en-US" dirty="0"/>
          </a:p>
        </p:txBody>
      </p:sp>
    </p:spTree>
    <p:extLst>
      <p:ext uri="{BB962C8B-B14F-4D97-AF65-F5344CB8AC3E}">
        <p14:creationId xmlns:p14="http://schemas.microsoft.com/office/powerpoint/2010/main" val="4291021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Contact Us</a:t>
            </a:r>
          </a:p>
        </p:txBody>
      </p:sp>
      <p:sp>
        <p:nvSpPr>
          <p:cNvPr id="5" name="Content Placeholder 4"/>
          <p:cNvSpPr>
            <a:spLocks noGrp="1"/>
          </p:cNvSpPr>
          <p:nvPr>
            <p:ph idx="1"/>
          </p:nvPr>
        </p:nvSpPr>
        <p:spPr/>
        <p:txBody>
          <a:bodyPr>
            <a:normAutofit/>
          </a:bodyPr>
          <a:lstStyle/>
          <a:p>
            <a:pPr algn="ctr">
              <a:buNone/>
            </a:pPr>
            <a:r>
              <a:rPr lang="en-US" dirty="0"/>
              <a:t>Evan Parker</a:t>
            </a:r>
          </a:p>
          <a:p>
            <a:pPr algn="ctr">
              <a:buNone/>
            </a:pPr>
            <a:r>
              <a:rPr lang="en-US" dirty="0"/>
              <a:t>2018 CNSA Legislative  Director</a:t>
            </a:r>
          </a:p>
          <a:p>
            <a:pPr algn="ctr">
              <a:buNone/>
            </a:pPr>
            <a:r>
              <a:rPr lang="en-US" dirty="0">
                <a:hlinkClick r:id="rId2"/>
              </a:rPr>
              <a:t>cnsalegislativedir@gmail.com</a:t>
            </a:r>
            <a:endParaRPr lang="en-US" dirty="0"/>
          </a:p>
          <a:p>
            <a:pPr algn="ctr">
              <a:buNone/>
            </a:pPr>
            <a:endParaRPr lang="en-US" dirty="0"/>
          </a:p>
          <a:p>
            <a:pPr algn="ctr">
              <a:buNone/>
            </a:pPr>
            <a:r>
              <a:rPr lang="en-US" dirty="0"/>
              <a:t>CNSA</a:t>
            </a:r>
          </a:p>
          <a:p>
            <a:pPr algn="ctr">
              <a:buNone/>
            </a:pPr>
            <a:r>
              <a:rPr lang="en-US" dirty="0">
                <a:hlinkClick r:id="rId3"/>
              </a:rPr>
              <a:t>patricia@acnl.org</a:t>
            </a:r>
            <a:r>
              <a:rPr lang="en-US" dirty="0"/>
              <a:t> </a:t>
            </a:r>
          </a:p>
          <a:p>
            <a:pPr algn="ctr">
              <a:buNone/>
            </a:pPr>
            <a:endParaRPr lang="en-US" dirty="0"/>
          </a:p>
          <a:p>
            <a:pPr algn="ctr">
              <a:buNone/>
            </a:pPr>
            <a:endParaRPr lang="en-US" dirty="0"/>
          </a:p>
          <a:p>
            <a:endParaRPr lang="en-US" dirty="0"/>
          </a:p>
        </p:txBody>
      </p:sp>
    </p:spTree>
    <p:extLst>
      <p:ext uri="{BB962C8B-B14F-4D97-AF65-F5344CB8AC3E}">
        <p14:creationId xmlns:p14="http://schemas.microsoft.com/office/powerpoint/2010/main" val="420036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resolution?</a:t>
            </a:r>
          </a:p>
        </p:txBody>
      </p:sp>
      <p:sp>
        <p:nvSpPr>
          <p:cNvPr id="3" name="Content Placeholder 2"/>
          <p:cNvSpPr>
            <a:spLocks noGrp="1"/>
          </p:cNvSpPr>
          <p:nvPr>
            <p:ph idx="1"/>
          </p:nvPr>
        </p:nvSpPr>
        <p:spPr/>
        <p:txBody>
          <a:bodyPr>
            <a:normAutofit fontScale="92500" lnSpcReduction="20000"/>
          </a:bodyPr>
          <a:lstStyle/>
          <a:p>
            <a:r>
              <a:rPr lang="en-US" dirty="0"/>
              <a:t>Resolutions help increase awareness and/or create change in legislation, and when adopted by CNSA they become the basis of policies, priorities and actions of CNSA.</a:t>
            </a:r>
          </a:p>
          <a:p>
            <a:r>
              <a:rPr lang="en-US" dirty="0"/>
              <a:t>Resolutions are position papers that address pertinent issues which direct the priorities of the organization in which it was passed. </a:t>
            </a:r>
          </a:p>
          <a:p>
            <a:r>
              <a:rPr lang="en-US" dirty="0"/>
              <a:t>These position papers represent matters of importance to CNSA constituents, members, chapters, nursing and/or the health needs of the public. </a:t>
            </a:r>
          </a:p>
          <a:p>
            <a:pPr marL="388620" indent="-342900"/>
            <a:r>
              <a:rPr lang="en-US" dirty="0"/>
              <a:t>Who can write a Resolution?</a:t>
            </a:r>
          </a:p>
          <a:p>
            <a:pPr lvl="1"/>
            <a:r>
              <a:rPr lang="en-US" dirty="0"/>
              <a:t>A CNSA member or chapter</a:t>
            </a:r>
          </a:p>
          <a:p>
            <a:pPr lvl="1"/>
            <a:r>
              <a:rPr lang="en-US" dirty="0"/>
              <a:t>CNSA Board of Directors</a:t>
            </a:r>
          </a:p>
          <a:p>
            <a:pPr lvl="1"/>
            <a:r>
              <a:rPr lang="en-US" dirty="0"/>
              <a:t>CNSA committee</a:t>
            </a:r>
          </a:p>
          <a:p>
            <a:endParaRPr lang="en-US" dirty="0"/>
          </a:p>
        </p:txBody>
      </p:sp>
    </p:spTree>
    <p:extLst>
      <p:ext uri="{BB962C8B-B14F-4D97-AF65-F5344CB8AC3E}">
        <p14:creationId xmlns:p14="http://schemas.microsoft.com/office/powerpoint/2010/main" val="292884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Resolutions</a:t>
            </a:r>
          </a:p>
        </p:txBody>
      </p:sp>
      <p:graphicFrame>
        <p:nvGraphicFramePr>
          <p:cNvPr id="4" name="Diagram 3"/>
          <p:cNvGraphicFramePr/>
          <p:nvPr>
            <p:extLst>
              <p:ext uri="{D42A27DB-BD31-4B8C-83A1-F6EECF244321}">
                <p14:modId xmlns:p14="http://schemas.microsoft.com/office/powerpoint/2010/main" val="216478337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657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resolutions</a:t>
            </a:r>
          </a:p>
        </p:txBody>
      </p:sp>
      <p:sp>
        <p:nvSpPr>
          <p:cNvPr id="3" name="Content Placeholder 2"/>
          <p:cNvSpPr>
            <a:spLocks noGrp="1"/>
          </p:cNvSpPr>
          <p:nvPr>
            <p:ph idx="1"/>
          </p:nvPr>
        </p:nvSpPr>
        <p:spPr/>
        <p:txBody>
          <a:bodyPr>
            <a:normAutofit/>
          </a:bodyPr>
          <a:lstStyle/>
          <a:p>
            <a:r>
              <a:rPr lang="en-US" b="1" dirty="0"/>
              <a:t>Resolutions of Substance</a:t>
            </a:r>
            <a:r>
              <a:rPr lang="en-US" dirty="0"/>
              <a:t>: express opinions and affect decisions made by the organization (CNSA/NSNA)</a:t>
            </a:r>
          </a:p>
          <a:p>
            <a:endParaRPr lang="en-US" dirty="0"/>
          </a:p>
          <a:p>
            <a:r>
              <a:rPr lang="en-US" b="1" dirty="0"/>
              <a:t>Courtesy Resolutions</a:t>
            </a:r>
            <a:r>
              <a:rPr lang="en-US" dirty="0"/>
              <a:t>: recognize contributions made to the organization (CNSA) by groups and/or individuals; i.e., honorary by acclamation</a:t>
            </a:r>
          </a:p>
          <a:p>
            <a:endParaRPr lang="en-US" dirty="0"/>
          </a:p>
          <a:p>
            <a:r>
              <a:rPr lang="en-US" b="1" dirty="0"/>
              <a:t>Emergency Resolutions</a:t>
            </a:r>
            <a:r>
              <a:rPr lang="en-US" dirty="0"/>
              <a:t>: a substance or courtesy resolution, which arises after the resolution deadline date. </a:t>
            </a:r>
          </a:p>
          <a:p>
            <a:endParaRPr lang="en-US" dirty="0"/>
          </a:p>
        </p:txBody>
      </p:sp>
    </p:spTree>
    <p:extLst>
      <p:ext uri="{BB962C8B-B14F-4D97-AF65-F5344CB8AC3E}">
        <p14:creationId xmlns:p14="http://schemas.microsoft.com/office/powerpoint/2010/main" val="388101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Topic for your Resolution</a:t>
            </a:r>
          </a:p>
        </p:txBody>
      </p:sp>
      <p:sp>
        <p:nvSpPr>
          <p:cNvPr id="3" name="Content Placeholder 2"/>
          <p:cNvSpPr>
            <a:spLocks noGrp="1"/>
          </p:cNvSpPr>
          <p:nvPr>
            <p:ph idx="1"/>
          </p:nvPr>
        </p:nvSpPr>
        <p:spPr>
          <a:xfrm>
            <a:off x="779463" y="1828800"/>
            <a:ext cx="7583487" cy="4521200"/>
          </a:xfrm>
        </p:spPr>
        <p:txBody>
          <a:bodyPr>
            <a:normAutofit lnSpcReduction="10000"/>
          </a:bodyPr>
          <a:lstStyle/>
          <a:p>
            <a:r>
              <a:rPr lang="en-US" dirty="0"/>
              <a:t>Determine an issue that is relevant to nursing students, nursing, healthcare policy and the CNSA;</a:t>
            </a:r>
          </a:p>
          <a:p>
            <a:r>
              <a:rPr lang="en-US" dirty="0"/>
              <a:t>Choose a topic that has not been adopted by the CNSA or NSNA House of Delegates within the past 5 years. To check for past resolutions of the CNSA and the NSNA; visit the archives at:</a:t>
            </a:r>
          </a:p>
          <a:p>
            <a:r>
              <a:rPr lang="en-US" dirty="0">
                <a:hlinkClick r:id="rId2"/>
              </a:rPr>
              <a:t>http://www.cnsa.org/resolutions-archive</a:t>
            </a:r>
            <a:r>
              <a:rPr lang="en-US" dirty="0"/>
              <a:t> </a:t>
            </a:r>
            <a:r>
              <a:rPr lang="en-US" dirty="0">
                <a:solidFill>
                  <a:schemeClr val="tx1"/>
                </a:solidFill>
              </a:rPr>
              <a:t>AND </a:t>
            </a:r>
            <a:r>
              <a:rPr lang="en-US" dirty="0">
                <a:solidFill>
                  <a:schemeClr val="tx2">
                    <a:lumMod val="50000"/>
                    <a:lumOff val="50000"/>
                  </a:schemeClr>
                </a:solidFill>
                <a:hlinkClick r:id="rId3"/>
              </a:rPr>
              <a:t>http://www.nsna.org/resolutions-by-year</a:t>
            </a:r>
            <a:r>
              <a:rPr lang="en-US" dirty="0">
                <a:solidFill>
                  <a:schemeClr val="tx2">
                    <a:lumMod val="50000"/>
                    <a:lumOff val="50000"/>
                  </a:schemeClr>
                </a:solidFill>
              </a:rPr>
              <a:t> </a:t>
            </a:r>
            <a:r>
              <a:rPr lang="en-US" dirty="0">
                <a:solidFill>
                  <a:schemeClr val="tx1"/>
                </a:solidFill>
              </a:rPr>
              <a:t>OR </a:t>
            </a:r>
            <a:r>
              <a:rPr lang="en-US" u="sng" dirty="0">
                <a:solidFill>
                  <a:schemeClr val="tx2">
                    <a:lumMod val="50000"/>
                    <a:lumOff val="50000"/>
                  </a:schemeClr>
                </a:solidFill>
              </a:rPr>
              <a:t>http://</a:t>
            </a:r>
            <a:r>
              <a:rPr lang="en-US" u="sng" dirty="0" err="1">
                <a:solidFill>
                  <a:schemeClr val="tx2">
                    <a:lumMod val="50000"/>
                    <a:lumOff val="50000"/>
                  </a:schemeClr>
                </a:solidFill>
              </a:rPr>
              <a:t>www.nsna.org</a:t>
            </a:r>
            <a:r>
              <a:rPr lang="en-US" u="sng" dirty="0">
                <a:solidFill>
                  <a:schemeClr val="tx2">
                    <a:lumMod val="50000"/>
                    <a:lumOff val="50000"/>
                  </a:schemeClr>
                </a:solidFill>
              </a:rPr>
              <a:t>/resolutions-by-topic</a:t>
            </a:r>
          </a:p>
          <a:p>
            <a:r>
              <a:rPr lang="en-US" dirty="0"/>
              <a:t>The resolution must be doable within CNSA’s resources;</a:t>
            </a:r>
          </a:p>
          <a:p>
            <a:r>
              <a:rPr lang="en-US" dirty="0"/>
              <a:t>The resolution must be consistent with the CNSA bylaws and mission statement.</a:t>
            </a:r>
          </a:p>
          <a:p>
            <a:pPr marL="0" indent="0">
              <a:buNone/>
            </a:pPr>
            <a:endParaRPr lang="en-US" dirty="0"/>
          </a:p>
        </p:txBody>
      </p:sp>
    </p:spTree>
    <p:extLst>
      <p:ext uri="{BB962C8B-B14F-4D97-AF65-F5344CB8AC3E}">
        <p14:creationId xmlns:p14="http://schemas.microsoft.com/office/powerpoint/2010/main" val="1552164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 Reaffirmation</a:t>
            </a:r>
          </a:p>
        </p:txBody>
      </p:sp>
      <p:sp>
        <p:nvSpPr>
          <p:cNvPr id="3" name="Content Placeholder 2"/>
          <p:cNvSpPr>
            <a:spLocks noGrp="1"/>
          </p:cNvSpPr>
          <p:nvPr>
            <p:ph idx="1"/>
          </p:nvPr>
        </p:nvSpPr>
        <p:spPr/>
        <p:txBody>
          <a:bodyPr/>
          <a:lstStyle/>
          <a:p>
            <a:r>
              <a:rPr lang="en-US" dirty="0"/>
              <a:t>Resolution reaffirmation is necessary when your topic readdresses the topic of an adopted resolution that is less than five (5) years old;</a:t>
            </a:r>
          </a:p>
          <a:p>
            <a:r>
              <a:rPr lang="en-US" dirty="0"/>
              <a:t>In this event, the first whereas statement must reference the original resolution;</a:t>
            </a:r>
          </a:p>
          <a:p>
            <a:r>
              <a:rPr lang="en-US" dirty="0"/>
              <a:t>The topic must propose a significant change in the status of an issue, or present new research or information on the topic.</a:t>
            </a:r>
          </a:p>
          <a:p>
            <a:endParaRPr lang="en-US" dirty="0"/>
          </a:p>
        </p:txBody>
      </p:sp>
    </p:spTree>
    <p:extLst>
      <p:ext uri="{BB962C8B-B14F-4D97-AF65-F5344CB8AC3E}">
        <p14:creationId xmlns:p14="http://schemas.microsoft.com/office/powerpoint/2010/main" val="2668719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resolution is composed of: </a:t>
            </a:r>
          </a:p>
        </p:txBody>
      </p:sp>
      <p:sp>
        <p:nvSpPr>
          <p:cNvPr id="3" name="Content Placeholder 2"/>
          <p:cNvSpPr>
            <a:spLocks noGrp="1"/>
          </p:cNvSpPr>
          <p:nvPr>
            <p:ph idx="1"/>
          </p:nvPr>
        </p:nvSpPr>
        <p:spPr>
          <a:xfrm>
            <a:off x="779463" y="1727200"/>
            <a:ext cx="7583487" cy="4208930"/>
          </a:xfrm>
        </p:spPr>
        <p:txBody>
          <a:bodyPr>
            <a:normAutofit/>
          </a:bodyPr>
          <a:lstStyle/>
          <a:p>
            <a:pPr marL="624078" indent="-514350">
              <a:buAutoNum type="arabicPeriod"/>
            </a:pPr>
            <a:r>
              <a:rPr lang="en-US" dirty="0"/>
              <a:t>Title </a:t>
            </a:r>
          </a:p>
          <a:p>
            <a:pPr marL="624078" indent="-514350">
              <a:buAutoNum type="arabicPeriod"/>
            </a:pPr>
            <a:r>
              <a:rPr lang="en-US" dirty="0"/>
              <a:t>Submitting Chapter </a:t>
            </a:r>
          </a:p>
          <a:p>
            <a:pPr marL="624078" indent="-514350">
              <a:buAutoNum type="arabicPeriod"/>
            </a:pPr>
            <a:r>
              <a:rPr lang="en-US" dirty="0"/>
              <a:t>Submitting Authors</a:t>
            </a:r>
          </a:p>
          <a:p>
            <a:pPr marL="624078" indent="-514350">
              <a:buAutoNum type="arabicPeriod"/>
            </a:pPr>
            <a:r>
              <a:rPr lang="en-US" dirty="0"/>
              <a:t> “Whereas” clauses: “statements of the problem” and summarize, with documentation, the reasons and rationale for the resolution (with supporting documentation cited) </a:t>
            </a:r>
          </a:p>
          <a:p>
            <a:pPr marL="624078" indent="-514350">
              <a:buAutoNum type="arabicPeriod"/>
            </a:pPr>
            <a:r>
              <a:rPr lang="en-US" dirty="0"/>
              <a:t>"Resolved" clauses: “solution clauses” and contain the position to be taken on the issue and/or actions to be taken by CSNA, its constituent associations, and its members.</a:t>
            </a:r>
          </a:p>
          <a:p>
            <a:endParaRPr lang="en-US" dirty="0"/>
          </a:p>
        </p:txBody>
      </p:sp>
    </p:spTree>
    <p:extLst>
      <p:ext uri="{BB962C8B-B14F-4D97-AF65-F5344CB8AC3E}">
        <p14:creationId xmlns:p14="http://schemas.microsoft.com/office/powerpoint/2010/main" val="265896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of the Resolution</a:t>
            </a:r>
          </a:p>
        </p:txBody>
      </p:sp>
      <p:sp>
        <p:nvSpPr>
          <p:cNvPr id="3" name="Content Placeholder 2"/>
          <p:cNvSpPr>
            <a:spLocks noGrp="1"/>
          </p:cNvSpPr>
          <p:nvPr>
            <p:ph idx="1"/>
          </p:nvPr>
        </p:nvSpPr>
        <p:spPr>
          <a:xfrm>
            <a:off x="498474" y="1600200"/>
            <a:ext cx="7556313" cy="4525963"/>
          </a:xfrm>
        </p:spPr>
        <p:txBody>
          <a:bodyPr>
            <a:normAutofit/>
          </a:bodyPr>
          <a:lstStyle/>
          <a:p>
            <a:pPr marL="0" indent="0">
              <a:buNone/>
            </a:pPr>
            <a:r>
              <a:rPr lang="en-US" dirty="0"/>
              <a:t>Your title is important, it describes the purpose of the resolution. Make it count. </a:t>
            </a:r>
          </a:p>
          <a:p>
            <a:r>
              <a:rPr lang="en-US" b="1" dirty="0"/>
              <a:t>Max of 15 words</a:t>
            </a:r>
          </a:p>
          <a:p>
            <a:r>
              <a:rPr lang="en-US" dirty="0"/>
              <a:t>Includes the topic along with the goal</a:t>
            </a:r>
          </a:p>
          <a:p>
            <a:r>
              <a:rPr lang="en-US" dirty="0"/>
              <a:t>Check the CNSA and NSNA Resolution Index for more examples</a:t>
            </a:r>
          </a:p>
          <a:p>
            <a:pPr lvl="1"/>
            <a:r>
              <a:rPr lang="en-US" dirty="0"/>
              <a:t>“In support of___”</a:t>
            </a:r>
          </a:p>
          <a:p>
            <a:pPr lvl="1"/>
            <a:r>
              <a:rPr lang="en-US" dirty="0"/>
              <a:t>“Increase awareness of___”</a:t>
            </a:r>
          </a:p>
          <a:p>
            <a:pPr lvl="1"/>
            <a:r>
              <a:rPr lang="en-US" dirty="0"/>
              <a:t>“Seek to add___ to nursing curriculum”</a:t>
            </a:r>
          </a:p>
          <a:p>
            <a:pPr lvl="1"/>
            <a:r>
              <a:rPr lang="en-US" dirty="0"/>
              <a:t>“Support policy that___”</a:t>
            </a:r>
          </a:p>
          <a:p>
            <a:pPr lvl="1"/>
            <a:r>
              <a:rPr lang="en-US" dirty="0"/>
              <a:t>“Advocate for___”</a:t>
            </a:r>
          </a:p>
          <a:p>
            <a:endParaRPr lang="en-US" dirty="0"/>
          </a:p>
        </p:txBody>
      </p:sp>
    </p:spTree>
    <p:extLst>
      <p:ext uri="{BB962C8B-B14F-4D97-AF65-F5344CB8AC3E}">
        <p14:creationId xmlns:p14="http://schemas.microsoft.com/office/powerpoint/2010/main" val="2035795238"/>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2743</TotalTime>
  <Words>2204</Words>
  <Application>Microsoft Office PowerPoint</Application>
  <PresentationFormat>On-screen Show (4:3)</PresentationFormat>
  <Paragraphs>227</Paragraphs>
  <Slides>28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Rockwell</vt:lpstr>
      <vt:lpstr>Wingdings</vt:lpstr>
      <vt:lpstr>Wingdings 2</vt:lpstr>
      <vt:lpstr>Advantage</vt:lpstr>
      <vt:lpstr>Writing a Resolution</vt:lpstr>
      <vt:lpstr>Make a Difference!</vt:lpstr>
      <vt:lpstr>What is a resolution?</vt:lpstr>
      <vt:lpstr>The Power of Resolutions</vt:lpstr>
      <vt:lpstr>Types of resolutions</vt:lpstr>
      <vt:lpstr>Choosing a Topic for your Resolution</vt:lpstr>
      <vt:lpstr>Resolution Reaffirmation</vt:lpstr>
      <vt:lpstr>A resolution is composed of: </vt:lpstr>
      <vt:lpstr>Title of the Resolution</vt:lpstr>
      <vt:lpstr>Whereas Clauses</vt:lpstr>
      <vt:lpstr>Resolved Clauses</vt:lpstr>
      <vt:lpstr>Sample of Resolution</vt:lpstr>
      <vt:lpstr>Sample of a Resolution cont.</vt:lpstr>
      <vt:lpstr>Other Components of the Resolution Submission</vt:lpstr>
      <vt:lpstr>Abstract – An Example from 2015</vt:lpstr>
      <vt:lpstr>Sample Cost Estimate </vt:lpstr>
      <vt:lpstr>Researching a Resolution Topic</vt:lpstr>
      <vt:lpstr>Reminder about Researching a Resolution Topic</vt:lpstr>
      <vt:lpstr>Reference List-APA Style Format</vt:lpstr>
      <vt:lpstr>NSNA Resolution Resources</vt:lpstr>
      <vt:lpstr>Before Submitting!</vt:lpstr>
      <vt:lpstr>Submitting your Resolution </vt:lpstr>
      <vt:lpstr>After Submission</vt:lpstr>
      <vt:lpstr>What Happens at Convention </vt:lpstr>
      <vt:lpstr>Words of Wisdom for Resolution Success</vt:lpstr>
      <vt:lpstr>Final Thoughts:</vt:lpstr>
      <vt:lpstr>Questions?</vt:lpstr>
      <vt:lpstr>Questions? 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Resolution</dc:title>
  <dc:creator>Jane DeLay</dc:creator>
  <cp:lastModifiedBy>Stephanie Lichtwardt</cp:lastModifiedBy>
  <cp:revision>56</cp:revision>
  <dcterms:created xsi:type="dcterms:W3CDTF">2016-02-16T22:30:50Z</dcterms:created>
  <dcterms:modified xsi:type="dcterms:W3CDTF">2018-08-08T04:56:56Z</dcterms:modified>
</cp:coreProperties>
</file>